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Default Extension="xlsx" ContentType="application/vnd.openxmlformats-officedocument.spreadsheetml.sheet"/>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diagrams/quickStyle16.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Default Extension="vml" ContentType="application/vnd.openxmlformats-officedocument.vmlDrawing"/>
  <Default Extension="gif" ContentType="image/gif"/>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notesSlides/notesSlide6.xml" ContentType="application/vnd.openxmlformats-officedocument.presentationml.notesSlide+xml"/>
  <Override PartName="/ppt/diagrams/layout14.xml" ContentType="application/vnd.openxmlformats-officedocument.drawingml.diagramLayout+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notesSlides/notesSlide4.xml" ContentType="application/vnd.openxmlformats-officedocument.presentationml.notesSlid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diagrams/data11.xml" ContentType="application/vnd.openxmlformats-officedocument.drawingml.diagramData+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charts/chart1.xml" ContentType="application/vnd.openxmlformats-officedocument.drawingml.chart+xml"/>
  <Override PartName="/ppt/diagrams/drawing5.xml" ContentType="application/vnd.ms-office.drawingml.diagramDrawing+xml"/>
  <Override PartName="/ppt/diagrams/layout1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drawings/drawing1.xml" ContentType="application/vnd.openxmlformats-officedocument.drawingml.chartshapes+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8" r:id="rId2"/>
    <p:sldId id="345" r:id="rId3"/>
    <p:sldId id="346" r:id="rId4"/>
    <p:sldId id="333" r:id="rId5"/>
    <p:sldId id="349" r:id="rId6"/>
    <p:sldId id="347" r:id="rId7"/>
    <p:sldId id="351" r:id="rId8"/>
    <p:sldId id="350" r:id="rId9"/>
    <p:sldId id="335" r:id="rId10"/>
    <p:sldId id="353" r:id="rId11"/>
    <p:sldId id="356" r:id="rId12"/>
    <p:sldId id="359" r:id="rId13"/>
    <p:sldId id="360" r:id="rId14"/>
    <p:sldId id="361" r:id="rId15"/>
    <p:sldId id="362" r:id="rId16"/>
    <p:sldId id="363" r:id="rId17"/>
    <p:sldId id="364" r:id="rId18"/>
    <p:sldId id="354" r:id="rId19"/>
    <p:sldId id="386" r:id="rId20"/>
    <p:sldId id="355" r:id="rId21"/>
    <p:sldId id="365" r:id="rId22"/>
    <p:sldId id="366" r:id="rId23"/>
    <p:sldId id="367" r:id="rId24"/>
    <p:sldId id="368" r:id="rId25"/>
    <p:sldId id="369" r:id="rId26"/>
    <p:sldId id="370" r:id="rId27"/>
    <p:sldId id="371" r:id="rId28"/>
    <p:sldId id="336" r:id="rId29"/>
    <p:sldId id="337" r:id="rId30"/>
    <p:sldId id="338" r:id="rId31"/>
    <p:sldId id="372" r:id="rId32"/>
    <p:sldId id="373" r:id="rId33"/>
    <p:sldId id="378" r:id="rId34"/>
    <p:sldId id="379" r:id="rId35"/>
    <p:sldId id="380" r:id="rId36"/>
    <p:sldId id="381" r:id="rId37"/>
    <p:sldId id="382" r:id="rId38"/>
    <p:sldId id="384" r:id="rId39"/>
    <p:sldId id="385" r:id="rId40"/>
    <p:sldId id="387" r:id="rId41"/>
    <p:sldId id="388" r:id="rId42"/>
    <p:sldId id="374" r:id="rId43"/>
    <p:sldId id="383" r:id="rId44"/>
    <p:sldId id="375" r:id="rId45"/>
    <p:sldId id="376" r:id="rId46"/>
    <p:sldId id="377" r:id="rId47"/>
  </p:sldIdLst>
  <p:sldSz cx="9144000" cy="6858000" type="screen4x3"/>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7496" autoAdjust="0"/>
  </p:normalViewPr>
  <p:slideViewPr>
    <p:cSldViewPr>
      <p:cViewPr>
        <p:scale>
          <a:sx n="75" d="100"/>
          <a:sy n="75" d="100"/>
        </p:scale>
        <p:origin x="-426" y="-18"/>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6"/>
  <c:chart>
    <c:autoTitleDeleted val="1"/>
    <c:plotArea>
      <c:layout/>
      <c:ofPieChart>
        <c:ofPieType val="pie"/>
        <c:varyColors val="1"/>
        <c:ser>
          <c:idx val="0"/>
          <c:order val="0"/>
          <c:tx>
            <c:strRef>
              <c:f>Sheet1!$B$1</c:f>
              <c:strCache>
                <c:ptCount val="1"/>
                <c:pt idx="0">
                  <c:v>Sales</c:v>
                </c:pt>
              </c:strCache>
            </c:strRef>
          </c:tx>
          <c:cat>
            <c:strRef>
              <c:f>Sheet1!$A$2:$A$5</c:f>
              <c:strCache>
                <c:ptCount val="4"/>
                <c:pt idx="0">
                  <c:v>1st Qtr</c:v>
                </c:pt>
                <c:pt idx="2">
                  <c:v>3rd Qtr</c:v>
                </c:pt>
                <c:pt idx="3">
                  <c:v>4th Qtr</c:v>
                </c:pt>
              </c:strCache>
            </c:strRef>
          </c:cat>
          <c:val>
            <c:numRef>
              <c:f>Sheet1!$B$2:$B$5</c:f>
              <c:numCache>
                <c:formatCode>General</c:formatCode>
                <c:ptCount val="4"/>
                <c:pt idx="0">
                  <c:v>35</c:v>
                </c:pt>
                <c:pt idx="2">
                  <c:v>17</c:v>
                </c:pt>
                <c:pt idx="3">
                  <c:v>48</c:v>
                </c:pt>
              </c:numCache>
            </c:numRef>
          </c:val>
        </c:ser>
        <c:gapWidth val="100"/>
        <c:secondPieSize val="75"/>
        <c:serLines/>
      </c:ofPieChart>
    </c:plotArea>
    <c:plotVisOnly val="1"/>
  </c:chart>
  <c:txPr>
    <a:bodyPr/>
    <a:lstStyle/>
    <a:p>
      <a:pPr>
        <a:defRPr sz="1800"/>
      </a:pPr>
      <a:endParaRPr lang="en-US"/>
    </a:p>
  </c:txPr>
  <c:externalData r:id="rId1"/>
  <c:userShapes r:id="rId2"/>
</c:chartSpace>
</file>

<file path=ppt/diagrams/_rels/data2.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FBD76-4C4D-4931-A39A-13F4DEBBF08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8AC2CD-F499-4BC5-87DD-F8629E0A9BB4}">
      <dgm:prSet phldrT="[Text]"/>
      <dgm:spPr/>
      <dgm:t>
        <a:bodyPr/>
        <a:lstStyle/>
        <a:p>
          <a:r>
            <a:rPr lang="en-US" dirty="0" smtClean="0">
              <a:latin typeface="Times New Roman" pitchFamily="18" charset="0"/>
              <a:cs typeface="Times New Roman" pitchFamily="18" charset="0"/>
            </a:rPr>
            <a:t>Communication Environment</a:t>
          </a:r>
          <a:endParaRPr lang="en-US" dirty="0">
            <a:latin typeface="Times New Roman" pitchFamily="18" charset="0"/>
            <a:cs typeface="Times New Roman" pitchFamily="18" charset="0"/>
          </a:endParaRPr>
        </a:p>
      </dgm:t>
    </dgm:pt>
    <dgm:pt modelId="{BC03F501-1416-4B58-B47A-9B57B4A59832}" type="parTrans" cxnId="{175192FF-1CB7-439D-AA13-350BB14783B0}">
      <dgm:prSet/>
      <dgm:spPr/>
      <dgm:t>
        <a:bodyPr/>
        <a:lstStyle/>
        <a:p>
          <a:endParaRPr lang="en-US"/>
        </a:p>
      </dgm:t>
    </dgm:pt>
    <dgm:pt modelId="{D0DE47A7-DF99-4C60-BB4F-3DD4DE3A5126}" type="sibTrans" cxnId="{175192FF-1CB7-439D-AA13-350BB14783B0}">
      <dgm:prSet/>
      <dgm:spPr/>
      <dgm:t>
        <a:bodyPr/>
        <a:lstStyle/>
        <a:p>
          <a:endParaRPr lang="en-US"/>
        </a:p>
      </dgm:t>
    </dgm:pt>
    <dgm:pt modelId="{69DD3B47-7829-4C15-A32E-9E7B2BE31B63}">
      <dgm:prSet phldrT="[Text]"/>
      <dgm:spPr/>
      <dgm:t>
        <a:bodyPr/>
        <a:lstStyle/>
        <a:p>
          <a:r>
            <a:rPr lang="en-US" dirty="0" smtClean="0">
              <a:latin typeface="Times New Roman" pitchFamily="18" charset="0"/>
              <a:cs typeface="Times New Roman" pitchFamily="18" charset="0"/>
            </a:rPr>
            <a:t>Physical Attributes of the Partner</a:t>
          </a:r>
          <a:endParaRPr lang="en-US" dirty="0">
            <a:latin typeface="Times New Roman" pitchFamily="18" charset="0"/>
            <a:cs typeface="Times New Roman" pitchFamily="18" charset="0"/>
          </a:endParaRPr>
        </a:p>
      </dgm:t>
    </dgm:pt>
    <dgm:pt modelId="{BE64E689-BD80-4450-B43F-24DF5EF906DF}" type="parTrans" cxnId="{E923E09A-310D-4D6F-8037-6587EBF7354B}">
      <dgm:prSet/>
      <dgm:spPr/>
      <dgm:t>
        <a:bodyPr/>
        <a:lstStyle/>
        <a:p>
          <a:endParaRPr lang="en-US"/>
        </a:p>
      </dgm:t>
    </dgm:pt>
    <dgm:pt modelId="{9461AB60-2D38-4145-B44B-52480CA7D5CA}" type="sibTrans" cxnId="{E923E09A-310D-4D6F-8037-6587EBF7354B}">
      <dgm:prSet/>
      <dgm:spPr/>
      <dgm:t>
        <a:bodyPr/>
        <a:lstStyle/>
        <a:p>
          <a:endParaRPr lang="en-US"/>
        </a:p>
      </dgm:t>
    </dgm:pt>
    <dgm:pt modelId="{AFCD6E9C-E999-4D5D-B605-B764D691FC30}">
      <dgm:prSet phldrT="[Text]"/>
      <dgm:spPr/>
      <dgm:t>
        <a:bodyPr/>
        <a:lstStyle/>
        <a:p>
          <a:r>
            <a:rPr lang="en-US" dirty="0" smtClean="0">
              <a:latin typeface="Times New Roman" pitchFamily="18" charset="0"/>
              <a:cs typeface="Times New Roman" pitchFamily="18" charset="0"/>
            </a:rPr>
            <a:t>Behavior of the partner</a:t>
          </a:r>
          <a:endParaRPr lang="en-US" dirty="0">
            <a:latin typeface="Times New Roman" pitchFamily="18" charset="0"/>
            <a:cs typeface="Times New Roman" pitchFamily="18" charset="0"/>
          </a:endParaRPr>
        </a:p>
      </dgm:t>
    </dgm:pt>
    <dgm:pt modelId="{7ECE23F0-4117-4352-8EFE-80C99CF44F62}" type="parTrans" cxnId="{FC0AD732-62B7-4047-9C4F-F4AFE905BF2B}">
      <dgm:prSet/>
      <dgm:spPr/>
      <dgm:t>
        <a:bodyPr/>
        <a:lstStyle/>
        <a:p>
          <a:endParaRPr lang="en-US"/>
        </a:p>
      </dgm:t>
    </dgm:pt>
    <dgm:pt modelId="{7CC7B665-C201-49A1-9D86-4C566FAFD627}" type="sibTrans" cxnId="{FC0AD732-62B7-4047-9C4F-F4AFE905BF2B}">
      <dgm:prSet/>
      <dgm:spPr/>
      <dgm:t>
        <a:bodyPr/>
        <a:lstStyle/>
        <a:p>
          <a:endParaRPr lang="en-US"/>
        </a:p>
      </dgm:t>
    </dgm:pt>
    <dgm:pt modelId="{6C81152E-394C-436B-B6BC-800C4AEB00B2}" type="pres">
      <dgm:prSet presAssocID="{9CEFBD76-4C4D-4931-A39A-13F4DEBBF08E}" presName="linear" presStyleCnt="0">
        <dgm:presLayoutVars>
          <dgm:animLvl val="lvl"/>
          <dgm:resizeHandles val="exact"/>
        </dgm:presLayoutVars>
      </dgm:prSet>
      <dgm:spPr/>
      <dgm:t>
        <a:bodyPr/>
        <a:lstStyle/>
        <a:p>
          <a:endParaRPr lang="en-US"/>
        </a:p>
      </dgm:t>
    </dgm:pt>
    <dgm:pt modelId="{4FC02A00-A7DF-4ED1-B79B-12AAFAB470A1}" type="pres">
      <dgm:prSet presAssocID="{AD8AC2CD-F499-4BC5-87DD-F8629E0A9BB4}" presName="parentText" presStyleLbl="node1" presStyleIdx="0" presStyleCnt="3">
        <dgm:presLayoutVars>
          <dgm:chMax val="0"/>
          <dgm:bulletEnabled val="1"/>
        </dgm:presLayoutVars>
      </dgm:prSet>
      <dgm:spPr/>
      <dgm:t>
        <a:bodyPr/>
        <a:lstStyle/>
        <a:p>
          <a:endParaRPr lang="en-US"/>
        </a:p>
      </dgm:t>
    </dgm:pt>
    <dgm:pt modelId="{2F4CDC3C-4558-464B-AA6A-A8A605A35D42}" type="pres">
      <dgm:prSet presAssocID="{D0DE47A7-DF99-4C60-BB4F-3DD4DE3A5126}" presName="spacer" presStyleCnt="0"/>
      <dgm:spPr/>
    </dgm:pt>
    <dgm:pt modelId="{608F6765-047F-4451-857C-C166311AAF76}" type="pres">
      <dgm:prSet presAssocID="{69DD3B47-7829-4C15-A32E-9E7B2BE31B63}" presName="parentText" presStyleLbl="node1" presStyleIdx="1" presStyleCnt="3">
        <dgm:presLayoutVars>
          <dgm:chMax val="0"/>
          <dgm:bulletEnabled val="1"/>
        </dgm:presLayoutVars>
      </dgm:prSet>
      <dgm:spPr/>
      <dgm:t>
        <a:bodyPr/>
        <a:lstStyle/>
        <a:p>
          <a:endParaRPr lang="en-US"/>
        </a:p>
      </dgm:t>
    </dgm:pt>
    <dgm:pt modelId="{F82283F1-66C8-4F3F-ACAE-643100A236DD}" type="pres">
      <dgm:prSet presAssocID="{9461AB60-2D38-4145-B44B-52480CA7D5CA}" presName="spacer" presStyleCnt="0"/>
      <dgm:spPr/>
    </dgm:pt>
    <dgm:pt modelId="{FC3BEC07-2BD4-45B5-B771-1ADDE70866E8}" type="pres">
      <dgm:prSet presAssocID="{AFCD6E9C-E999-4D5D-B605-B764D691FC30}" presName="parentText" presStyleLbl="node1" presStyleIdx="2" presStyleCnt="3">
        <dgm:presLayoutVars>
          <dgm:chMax val="0"/>
          <dgm:bulletEnabled val="1"/>
        </dgm:presLayoutVars>
      </dgm:prSet>
      <dgm:spPr/>
      <dgm:t>
        <a:bodyPr/>
        <a:lstStyle/>
        <a:p>
          <a:endParaRPr lang="en-US"/>
        </a:p>
      </dgm:t>
    </dgm:pt>
  </dgm:ptLst>
  <dgm:cxnLst>
    <dgm:cxn modelId="{E923E09A-310D-4D6F-8037-6587EBF7354B}" srcId="{9CEFBD76-4C4D-4931-A39A-13F4DEBBF08E}" destId="{69DD3B47-7829-4C15-A32E-9E7B2BE31B63}" srcOrd="1" destOrd="0" parTransId="{BE64E689-BD80-4450-B43F-24DF5EF906DF}" sibTransId="{9461AB60-2D38-4145-B44B-52480CA7D5CA}"/>
    <dgm:cxn modelId="{CA5DBB1C-3709-4F7B-9044-80AC38A3B6D1}" type="presOf" srcId="{9CEFBD76-4C4D-4931-A39A-13F4DEBBF08E}" destId="{6C81152E-394C-436B-B6BC-800C4AEB00B2}" srcOrd="0" destOrd="0" presId="urn:microsoft.com/office/officeart/2005/8/layout/vList2"/>
    <dgm:cxn modelId="{41A8FB4E-77E0-46EE-9408-B4F2D4FDAF30}" type="presOf" srcId="{69DD3B47-7829-4C15-A32E-9E7B2BE31B63}" destId="{608F6765-047F-4451-857C-C166311AAF76}" srcOrd="0" destOrd="0" presId="urn:microsoft.com/office/officeart/2005/8/layout/vList2"/>
    <dgm:cxn modelId="{78A4028C-51F7-48FD-ACF9-A18401F803B4}" type="presOf" srcId="{AFCD6E9C-E999-4D5D-B605-B764D691FC30}" destId="{FC3BEC07-2BD4-45B5-B771-1ADDE70866E8}" srcOrd="0" destOrd="0" presId="urn:microsoft.com/office/officeart/2005/8/layout/vList2"/>
    <dgm:cxn modelId="{175192FF-1CB7-439D-AA13-350BB14783B0}" srcId="{9CEFBD76-4C4D-4931-A39A-13F4DEBBF08E}" destId="{AD8AC2CD-F499-4BC5-87DD-F8629E0A9BB4}" srcOrd="0" destOrd="0" parTransId="{BC03F501-1416-4B58-B47A-9B57B4A59832}" sibTransId="{D0DE47A7-DF99-4C60-BB4F-3DD4DE3A5126}"/>
    <dgm:cxn modelId="{1BC2DA70-C1C6-41B6-B93E-ED6C50ECB158}" type="presOf" srcId="{AD8AC2CD-F499-4BC5-87DD-F8629E0A9BB4}" destId="{4FC02A00-A7DF-4ED1-B79B-12AAFAB470A1}" srcOrd="0" destOrd="0" presId="urn:microsoft.com/office/officeart/2005/8/layout/vList2"/>
    <dgm:cxn modelId="{FC0AD732-62B7-4047-9C4F-F4AFE905BF2B}" srcId="{9CEFBD76-4C4D-4931-A39A-13F4DEBBF08E}" destId="{AFCD6E9C-E999-4D5D-B605-B764D691FC30}" srcOrd="2" destOrd="0" parTransId="{7ECE23F0-4117-4352-8EFE-80C99CF44F62}" sibTransId="{7CC7B665-C201-49A1-9D86-4C566FAFD627}"/>
    <dgm:cxn modelId="{F58293AC-8157-44BE-A9D4-9D6A460E683A}" type="presParOf" srcId="{6C81152E-394C-436B-B6BC-800C4AEB00B2}" destId="{4FC02A00-A7DF-4ED1-B79B-12AAFAB470A1}" srcOrd="0" destOrd="0" presId="urn:microsoft.com/office/officeart/2005/8/layout/vList2"/>
    <dgm:cxn modelId="{7F7BCE03-F32A-451B-AE9A-6A7850BCBDEF}" type="presParOf" srcId="{6C81152E-394C-436B-B6BC-800C4AEB00B2}" destId="{2F4CDC3C-4558-464B-AA6A-A8A605A35D42}" srcOrd="1" destOrd="0" presId="urn:microsoft.com/office/officeart/2005/8/layout/vList2"/>
    <dgm:cxn modelId="{86F0C135-0D88-42DF-88F8-7826CE20D490}" type="presParOf" srcId="{6C81152E-394C-436B-B6BC-800C4AEB00B2}" destId="{608F6765-047F-4451-857C-C166311AAF76}" srcOrd="2" destOrd="0" presId="urn:microsoft.com/office/officeart/2005/8/layout/vList2"/>
    <dgm:cxn modelId="{6042F722-B8B9-4496-B6FE-2C702C4C22A0}" type="presParOf" srcId="{6C81152E-394C-436B-B6BC-800C4AEB00B2}" destId="{F82283F1-66C8-4F3F-ACAE-643100A236DD}" srcOrd="3" destOrd="0" presId="urn:microsoft.com/office/officeart/2005/8/layout/vList2"/>
    <dgm:cxn modelId="{8BFF1043-8CFD-487F-BF09-BC9431A85829}" type="presParOf" srcId="{6C81152E-394C-436B-B6BC-800C4AEB00B2}" destId="{FC3BEC07-2BD4-45B5-B771-1ADDE70866E8}"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E35061E-38C1-4A6D-A204-105B62FBAB0E}" type="presOf" srcId="{EF9E4987-B707-45A0-AC04-602150517800}" destId="{1ADF64C4-87E9-41B0-A8B6-ACA438EB17CF}"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3D77BBBA-D5D6-4694-9413-53CDE08123F3}" type="presOf" srcId="{3239DF5D-AA24-4D8E-881B-D4EDD9958525}" destId="{89ED1F14-88E8-44C7-9E9C-590FFAF3DE35}" srcOrd="0" destOrd="0" presId="urn:microsoft.com/office/officeart/2005/8/layout/vList2"/>
    <dgm:cxn modelId="{4278B1BE-660E-4BD7-900A-0234BEB34519}"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4E4E104-C61E-4A5C-B202-6CE7E0AD26FD}" type="presOf" srcId="{0E875E17-F02D-4F50-8516-277AD730185B}" destId="{7EE41B94-35F4-480F-8DB0-51E8791F4ADD}" srcOrd="0" destOrd="0" presId="urn:microsoft.com/office/officeart/2005/8/layout/vList2"/>
    <dgm:cxn modelId="{81EF0243-9AB3-438C-A6B0-4632BDC6FCB5}" type="presOf" srcId="{1F4F61C2-DD58-487C-9FD2-A5F756BF2F33}" destId="{97D63AB8-7C7D-405C-9C71-E8F43BB4CA6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4A0494F2-A693-45D6-B55E-D304A44B4DBB}"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4189CECC-85D4-41AD-8D9C-BD2EB2153FDB}" type="presOf" srcId="{0A8536FC-5EBA-4991-BB4F-6198C4627F4A}" destId="{CBC6442A-B143-4A3A-8D1F-D68693F2B6FF}" srcOrd="0" destOrd="0" presId="urn:microsoft.com/office/officeart/2005/8/layout/vList2"/>
    <dgm:cxn modelId="{C596EB4B-6407-44FB-BFF7-ACBFB4DDDF79}" type="presOf" srcId="{03B13616-F761-4A97-BFE7-D10597F1EFFE}" destId="{637B1EF9-9A90-4191-A66A-4F4D1FB26665}" srcOrd="0" destOrd="0" presId="urn:microsoft.com/office/officeart/2005/8/layout/vList2"/>
    <dgm:cxn modelId="{776909FF-EA88-4BA4-9F01-4E569D4DDBC3}" type="presOf" srcId="{66518B6B-F10A-461B-B3EC-91154DBC2748}" destId="{76B28E95-D619-473D-B14D-D2F114AA0DA7}"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6F6B4D7D-CCBC-41B5-A98B-CDEC2B9AE439}" type="presOf" srcId="{7D8AE3CA-F03E-44FC-B165-72F2F10B328C}" destId="{D46A38F0-0A7F-4526-B188-892B17686C82}"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D26CE083-1626-41B8-A51D-6F47B1FA3B56}" type="presOf" srcId="{66518B6B-F10A-461B-B3EC-91154DBC2748}" destId="{76B28E95-D619-473D-B14D-D2F114AA0DA7}"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8273F204-C3B6-4672-94DE-7E800AB24533}" type="presOf" srcId="{0A8536FC-5EBA-4991-BB4F-6198C4627F4A}" destId="{CBC6442A-B143-4A3A-8D1F-D68693F2B6FF}"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ABD3EDBA-B7D1-4EC4-84C8-D2E6A8B26195}" type="presOf" srcId="{1F4F61C2-DD58-487C-9FD2-A5F756BF2F33}" destId="{97D63AB8-7C7D-405C-9C71-E8F43BB4CA67}"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A0F1-FE2C-48AE-89F6-9C568E95B0C7}" type="presOf" srcId="{EF9E4987-B707-45A0-AC04-602150517800}" destId="{1ADF64C4-87E9-41B0-A8B6-ACA438EB17CF}"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1962318E-9D3E-4107-9D1D-9F4054053BDC}" type="presOf" srcId="{3239DF5D-AA24-4D8E-881B-D4EDD9958525}" destId="{89ED1F14-88E8-44C7-9E9C-590FFAF3DE3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581B6DC-E472-4E3A-BF4C-0A91DF8A37F4}" type="presOf" srcId="{7D8AE3CA-F03E-44FC-B165-72F2F10B328C}" destId="{D46A38F0-0A7F-4526-B188-892B17686C82}"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366066AE-7F30-413D-B33F-6EFA8B98D3B0}" type="presOf" srcId="{1F4F61C2-DD58-487C-9FD2-A5F756BF2F33}" destId="{97D63AB8-7C7D-405C-9C71-E8F43BB4CA67}"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B37EFFCF-CEBF-43B3-9962-006AEE166A1E}" type="presOf" srcId="{EF9E4987-B707-45A0-AC04-602150517800}" destId="{1ADF64C4-87E9-41B0-A8B6-ACA438EB17CF}" srcOrd="0" destOrd="0" presId="urn:microsoft.com/office/officeart/2005/8/layout/vList2"/>
    <dgm:cxn modelId="{A4F09217-C54E-4865-A2F1-0CA2A116790C}" type="presOf" srcId="{66518B6B-F10A-461B-B3EC-91154DBC2748}" destId="{76B28E95-D619-473D-B14D-D2F114AA0DA7}"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B1D57635-C3BB-4AED-A64F-8E0345C8ADF9}" type="presOf" srcId="{0E875E17-F02D-4F50-8516-277AD730185B}" destId="{7EE41B94-35F4-480F-8DB0-51E8791F4ADD}"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A1AD26CD-37B9-46BD-A09A-6EA250428E9C}" srcId="{03B13616-F761-4A97-BFE7-D10597F1EFFE}" destId="{3239DF5D-AA24-4D8E-881B-D4EDD9958525}" srcOrd="3" destOrd="0" parTransId="{5F715727-15EA-45F1-801C-94E01B459063}" sibTransId="{1D6061DD-64A3-4412-80EE-8127A4C9C79F}"/>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8C428D5D-2AAE-4327-AA47-CEBAAF170833}" type="presOf" srcId="{1F4F61C2-DD58-487C-9FD2-A5F756BF2F33}" destId="{97D63AB8-7C7D-405C-9C71-E8F43BB4CA67}"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ACA31B55-D227-4712-9826-D77367E13434}" type="presOf" srcId="{03B13616-F761-4A97-BFE7-D10597F1EFFE}" destId="{637B1EF9-9A90-4191-A66A-4F4D1FB26665}" srcOrd="0" destOrd="0" presId="urn:microsoft.com/office/officeart/2005/8/layout/vList2"/>
    <dgm:cxn modelId="{4C5BDE94-79CF-42F7-A679-8AF390D0DD5B}" type="presOf" srcId="{0A8536FC-5EBA-4991-BB4F-6198C4627F4A}" destId="{CBC6442A-B143-4A3A-8D1F-D68693F2B6FF}"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77ADA6BA-FA98-41C1-8832-F6DDF3104A2B}" type="presOf" srcId="{7D8AE3CA-F03E-44FC-B165-72F2F10B328C}" destId="{D46A38F0-0A7F-4526-B188-892B17686C82}" srcOrd="0" destOrd="0" presId="urn:microsoft.com/office/officeart/2005/8/layout/vList2"/>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955DB244-C49E-408B-AA5E-2D0507539363}" srcId="{EFF3D5AB-330F-4A82-8BD1-A909B8D092C0}" destId="{08DFFF8E-5882-4952-A3D2-8C6C8B331C04}" srcOrd="0" destOrd="0" parTransId="{5A01AD20-40A0-4916-BC5E-8074826DA645}" sibTransId="{6E3C4A41-78EB-4F58-90BB-2490CB746410}"/>
    <dgm:cxn modelId="{39122F13-C777-461A-BCFF-290BC7B70338}" srcId="{1028F362-418D-4D1B-9B8F-F90F3AED0681}" destId="{024D7A45-AC9E-4ABB-81DC-BAFFF91616FA}" srcOrd="1" destOrd="0" parTransId="{5775225D-8D26-43AB-8557-249A45092D39}" sibTransId="{7E969FE7-6D21-4F60-9C9A-8BAE6AAD26A0}"/>
    <dgm:cxn modelId="{417977BE-A32D-4CA5-8B91-9541CEE4F3C9}" type="presOf" srcId="{EFF3D5AB-330F-4A82-8BD1-A909B8D092C0}" destId="{B0E735D0-7665-490B-A7E1-0318A43900E6}"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BD5B18E8-5B26-45AB-A62B-32A95B8BA68E}" type="presOf" srcId="{02CECBD8-36AC-42B8-83F6-0DC0BBEF6905}" destId="{044FCDF4-1DD4-4BD1-BA91-93AB2734907F}"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C4F6C789-B7BE-4271-B892-497B9D17D650}" type="presOf" srcId="{1028F362-418D-4D1B-9B8F-F90F3AED0681}" destId="{7D6AD0E5-958B-4CFB-91DA-518AC7FE5DFC}" srcOrd="0" destOrd="0" presId="urn:microsoft.com/office/officeart/2005/8/layout/vList2"/>
    <dgm:cxn modelId="{05EEA16D-696C-4361-886C-B148481C4854}" type="presOf" srcId="{4E91D249-C97B-45FB-8E9B-B5E18A6D8E86}" destId="{044FCDF4-1DD4-4BD1-BA91-93AB2734907F}" srcOrd="0" destOrd="2"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A6362BB6-6371-49A6-A855-E3E76866DE13}" type="presOf" srcId="{02892CE5-BCCF-4785-9A0D-BB6501D13667}" destId="{693AB47C-B8D3-472B-A862-4C3FC06611C8}" srcOrd="0" destOrd="1" presId="urn:microsoft.com/office/officeart/2005/8/layout/vList2"/>
    <dgm:cxn modelId="{738BC3A3-CECD-429C-AFB9-DEEBDDB9A542}" srcId="{9A124256-CA88-4086-A5B5-046371E6C0EC}" destId="{FC28CB30-EABD-4283-BD4B-062570D3DEBD}" srcOrd="3" destOrd="0" parTransId="{E525C9DC-FBD1-4DE8-8AC8-EA061227556C}" sibTransId="{81DC470A-9177-4660-8673-F4F24AACA8F9}"/>
    <dgm:cxn modelId="{9E02B8FC-8E9B-470C-82A3-84DBD0A236ED}" srcId="{9A124256-CA88-4086-A5B5-046371E6C0EC}" destId="{F8460E66-657C-448A-8E2C-341062D9235A}" srcOrd="0" destOrd="0" parTransId="{E757B350-9583-41C1-90DA-DB2572412F7C}" sibTransId="{A9186A7B-F00E-41A7-85C8-30106990A6E4}"/>
    <dgm:cxn modelId="{82292121-A0B3-4D36-BCC9-E61B0A978442}" srcId="{024D7A45-AC9E-4ABB-81DC-BAFFF91616FA}" destId="{8DB2E526-B146-4EA9-BB1D-0E0AD59B8C23}" srcOrd="1" destOrd="0" parTransId="{374AF689-4841-44E3-8E14-1265C4159FD6}" sibTransId="{53E94774-77F0-4282-94CA-11CE18534F32}"/>
    <dgm:cxn modelId="{F1735938-CB23-4ABA-BC15-397394458E10}" srcId="{024D7A45-AC9E-4ABB-81DC-BAFFF91616FA}" destId="{B8E8D73F-581B-4976-AF8D-5AAC6C750847}" srcOrd="0" destOrd="0" parTransId="{71076915-AF84-4CA2-8448-ECB46DBE806B}" sibTransId="{D42F189A-98C5-4FA2-87D7-09EAFE8AD940}"/>
    <dgm:cxn modelId="{797BCFA2-9BE7-42C4-A436-DEA38BABBD23}" type="presOf" srcId="{9A124256-CA88-4086-A5B5-046371E6C0EC}" destId="{C71EBD33-ABE3-45B6-8915-C0562DB3CEE3}" srcOrd="0" destOrd="0" presId="urn:microsoft.com/office/officeart/2005/8/layout/vList2"/>
    <dgm:cxn modelId="{1947BEB4-E652-40FF-98A1-397665629A2F}" type="presOf" srcId="{F8460E66-657C-448A-8E2C-341062D9235A}" destId="{044FCDF4-1DD4-4BD1-BA91-93AB2734907F}" srcOrd="0" destOrd="0" presId="urn:microsoft.com/office/officeart/2005/8/layout/vList2"/>
    <dgm:cxn modelId="{D5868202-5CB0-44FB-8621-DFD2A533AEC9}" srcId="{1028F362-418D-4D1B-9B8F-F90F3AED0681}" destId="{9A124256-CA88-4086-A5B5-046371E6C0EC}" srcOrd="0" destOrd="0" parTransId="{2E72506B-1DE1-4132-9B76-4AB155F32875}" sibTransId="{A1760E98-DE1E-44B5-9885-E22339AA9204}"/>
    <dgm:cxn modelId="{B56CB32E-29C5-43F0-8BCA-A07B1809BA5B}" type="presOf" srcId="{024D7A45-AC9E-4ABB-81DC-BAFFF91616FA}" destId="{98A7A20E-545E-43A1-B4CA-03C720AB5C8F}" srcOrd="0" destOrd="0" presId="urn:microsoft.com/office/officeart/2005/8/layout/vList2"/>
    <dgm:cxn modelId="{27AB4CF8-218F-4404-8354-233DBCC7B2C1}" type="presOf" srcId="{08DFFF8E-5882-4952-A3D2-8C6C8B331C04}" destId="{693AB47C-B8D3-472B-A862-4C3FC06611C8}"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FF1F5A22-B0B6-4E43-B306-B6FCD6EBF240}" type="presOf" srcId="{FC28CB30-EABD-4283-BD4B-062570D3DEBD}" destId="{044FCDF4-1DD4-4BD1-BA91-93AB2734907F}" srcOrd="0" destOrd="3"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AD538114-18C2-45D6-91FF-E93810191942}" type="presOf" srcId="{8DB2E526-B146-4EA9-BB1D-0E0AD59B8C23}" destId="{58CE6C68-63C9-42F9-96C1-5AB62F1F8AF7}" srcOrd="0" destOrd="1" presId="urn:microsoft.com/office/officeart/2005/8/layout/vList2"/>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C5DB7A5F-1E24-40E8-B62A-9AFAD778E8B5}" type="presOf" srcId="{47B7170C-5D13-4EF0-A639-BBF7A598D036}" destId="{DEB2728B-2931-4685-9A5C-1FD61D225E0F}" srcOrd="0" destOrd="5"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2A268599-7F57-4C32-876F-53CAF00815E7}" srcId="{21D34A47-C102-4E4B-8D9E-E0CCE7CF3A37}" destId="{0A08AB24-FC69-4607-96EC-1A61E0F01C53}" srcOrd="3" destOrd="0" parTransId="{599B4684-0605-404E-B0E6-125A6403379D}" sibTransId="{183252B2-094F-4CCA-92E5-40B1C62A3C08}"/>
    <dgm:cxn modelId="{AD6D9B78-5041-4602-8C9C-19F93A341196}" type="presOf" srcId="{62F6F951-B06E-4253-B3A8-12E121A7F8FC}" destId="{9393887B-1A64-47A1-9740-0D95787AF6A0}" srcOrd="0" destOrd="0"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9153CA91-FA3E-4C8E-8FA9-80AF24B86B7B}" type="presOf" srcId="{FD5B32B6-BFD7-4242-81CE-C7BE70CAD969}" destId="{DEB2728B-2931-4685-9A5C-1FD61D225E0F}" srcOrd="0" destOrd="1"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07C14D52-2C8F-484B-AB3C-2D14A7CDBE9F}" type="presOf" srcId="{DC160708-AC09-470D-B365-14FDE2252C4B}" destId="{8B23BA55-9E4E-40C2-9B76-29345261DBE2}" srcOrd="0" destOrd="0" presId="urn:microsoft.com/office/officeart/2005/8/layout/vList2"/>
    <dgm:cxn modelId="{58EF0CCF-D87D-4F2F-9F20-30BA05F6D103}" type="presOf" srcId="{1028F362-418D-4D1B-9B8F-F90F3AED0681}" destId="{7D6AD0E5-958B-4CFB-91DA-518AC7FE5DFC}" srcOrd="0" destOrd="0"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5B4863AD-0A2B-45D4-950F-10AC17466CC1}" srcId="{21D34A47-C102-4E4B-8D9E-E0CCE7CF3A37}" destId="{FD5B32B6-BFD7-4242-81CE-C7BE70CAD969}" srcOrd="1" destOrd="0" parTransId="{1DA4E418-0302-4C95-8307-222531BF26AA}" sibTransId="{B8CC82A7-78E5-4317-9CC5-AA49C53F4101}"/>
    <dgm:cxn modelId="{F2BFD87F-19C3-4285-8BC8-B5023E0F4E55}" srcId="{21D34A47-C102-4E4B-8D9E-E0CCE7CF3A37}" destId="{6351FE4E-38B4-45C6-BE81-CC55CAA2EDD2}" srcOrd="0" destOrd="0" parTransId="{B6EFF86E-E2B7-477B-AC8C-ABD7F1A9CD34}" sibTransId="{50E93BC9-467A-4B5A-98C7-F2CD03323FB7}"/>
    <dgm:cxn modelId="{8990AAD5-E2A0-42D9-95C2-2898A33C2A38}" srcId="{1028F362-418D-4D1B-9B8F-F90F3AED0681}" destId="{21D34A47-C102-4E4B-8D9E-E0CCE7CF3A37}" srcOrd="0" destOrd="0" parTransId="{9EE2216F-6A7B-4B43-BA30-F2F1540A1B71}" sibTransId="{1242FDE5-226F-4ACE-95E7-DF4AEBAE2348}"/>
    <dgm:cxn modelId="{271F7A86-9C7C-4C14-A268-AEB2F8E05D60}" type="presOf" srcId="{8928BA07-6B37-49EA-B56D-3EE61B1D10D3}" destId="{DEB2728B-2931-4685-9A5C-1FD61D225E0F}" srcOrd="0" destOrd="6" presId="urn:microsoft.com/office/officeart/2005/8/layout/vList2"/>
    <dgm:cxn modelId="{BFBE925D-EE5F-4082-8767-DFD0538002BB}" srcId="{21D34A47-C102-4E4B-8D9E-E0CCE7CF3A37}" destId="{5A571C94-C23C-4909-AD17-9B0EE210F0E2}" srcOrd="4" destOrd="0" parTransId="{938FB755-1015-4068-A377-4A29D832A268}" sibTransId="{31828CA7-7A43-4684-86D6-4D2CE34CA540}"/>
    <dgm:cxn modelId="{30ECF93A-D48E-4E5D-A1B6-4FE50096FB79}" type="presOf" srcId="{0A08AB24-FC69-4607-96EC-1A61E0F01C53}" destId="{DEB2728B-2931-4685-9A5C-1FD61D225E0F}" srcOrd="0" destOrd="3" presId="urn:microsoft.com/office/officeart/2005/8/layout/vList2"/>
    <dgm:cxn modelId="{0C544A8C-1C68-4D72-944F-6FB8572E92AE}" type="presOf" srcId="{6351FE4E-38B4-45C6-BE81-CC55CAA2EDD2}" destId="{DEB2728B-2931-4685-9A5C-1FD61D225E0F}"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036C4A0A-F69C-4F5A-AE69-9DFAA26AF1F7}" type="presOf" srcId="{5A571C94-C23C-4909-AD17-9B0EE210F0E2}" destId="{DEB2728B-2931-4685-9A5C-1FD61D225E0F}" srcOrd="0" destOrd="4" presId="urn:microsoft.com/office/officeart/2005/8/layout/vList2"/>
    <dgm:cxn modelId="{A81BF840-3CFD-4FE8-9279-2AFCC829314A}" type="presOf" srcId="{E29CFAAB-828D-42C2-A41E-651F33EF7EB2}" destId="{DEB2728B-2931-4685-9A5C-1FD61D225E0F}" srcOrd="0" destOrd="2" presId="urn:microsoft.com/office/officeart/2005/8/layout/vList2"/>
    <dgm:cxn modelId="{EA2E3985-C5D1-4571-803D-9F6846456794}" srcId="{21D34A47-C102-4E4B-8D9E-E0CCE7CF3A37}" destId="{E29CFAAB-828D-42C2-A41E-651F33EF7EB2}" srcOrd="2" destOrd="0" parTransId="{EF81122C-CEEE-442E-A9EC-62ABD6450D21}" sibTransId="{D1199218-9FA1-43DC-950E-CD48C70802D5}"/>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009AB840-2F71-48B7-96E1-BE5021B08A16}" type="presOf" srcId="{8DE92923-4A15-418C-8E6D-232B6D515744}" destId="{8EEA1C7F-60C9-4B1F-99CE-2D84BFEEFF32}" srcOrd="0" destOrd="3" presId="urn:microsoft.com/office/officeart/2005/8/layout/vList2"/>
    <dgm:cxn modelId="{2B21DB39-7DF0-4E90-82CA-8332AE2A7EA8}" srcId="{4B493C9A-B5E9-4A27-BADD-C1F9F5E35BD6}" destId="{7DB39B44-F753-42F7-89D6-AA7A556314C6}" srcOrd="1" destOrd="0" parTransId="{72C7BD2C-0A56-4D24-8031-E2CD0EF096C7}" sibTransId="{C8476E82-541A-4215-BA6D-CCC6BF70864C}"/>
    <dgm:cxn modelId="{DBA6BE8B-4A3E-4035-8304-7128B259FB31}" srcId="{751D298A-B72D-4B16-BFE8-00F173C759A0}" destId="{87419FE4-ADEE-4EBA-BC54-E716EF51FD3D}" srcOrd="0" destOrd="0" parTransId="{BEE10614-10DF-4CA8-90B0-B77F15C062EE}" sibTransId="{BD092A95-51D6-4B17-92CC-6994D9AB46B6}"/>
    <dgm:cxn modelId="{951F46B0-9C6C-4A6A-B8CD-2933CCE0CC38}" type="presOf" srcId="{7DB39B44-F753-42F7-89D6-AA7A556314C6}" destId="{85F46B6A-AA75-48CA-B76B-2693638CEE5E}" srcOrd="0" destOrd="1" presId="urn:microsoft.com/office/officeart/2005/8/layout/vList2"/>
    <dgm:cxn modelId="{118A881F-5C02-4A5C-B281-6A6B66F89DBC}" srcId="{751D298A-B72D-4B16-BFE8-00F173C759A0}" destId="{9B7ECD94-D69E-4443-89D5-A73B0D048C40}" srcOrd="1" destOrd="0" parTransId="{9E412FF4-FE4D-4F7B-99FE-941518CACD06}" sibTransId="{30433091-D6DD-4089-BC93-18BDA5A02058}"/>
    <dgm:cxn modelId="{2A089E47-72B5-4925-B058-5E9AFF15C7C8}" srcId="{87419FE4-ADEE-4EBA-BC54-E716EF51FD3D}" destId="{E54F3414-462C-4749-AAC7-975247E2C67C}" srcOrd="1" destOrd="0" parTransId="{AE457BB0-AD05-4D4C-9933-8AFD4B912316}" sibTransId="{4DD6C4E6-69B9-452F-AC6B-E389B2E23FE7}"/>
    <dgm:cxn modelId="{92923D33-357E-43F6-8E47-7F8632EB1098}" type="presOf" srcId="{4B493C9A-B5E9-4A27-BADD-C1F9F5E35BD6}" destId="{616D35DF-D1E7-453E-A01E-E3F4A49196E1}"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B1AD036B-2B67-44BE-AE80-688A43DA5CAC}" type="presOf" srcId="{65C32691-D6EA-4E2B-A428-9D4735DA0E16}" destId="{2C4F6785-309C-4197-A3DA-35A67607D8A0}" srcOrd="0" destOrd="2" presId="urn:microsoft.com/office/officeart/2005/8/layout/vList2"/>
    <dgm:cxn modelId="{CA349B77-08B3-446E-B6DD-878CD3B9AD20}" type="presOf" srcId="{36143D36-F659-4662-8180-ABB95629D79A}" destId="{2C4F6785-309C-4197-A3DA-35A67607D8A0}" srcOrd="0" destOrd="0" presId="urn:microsoft.com/office/officeart/2005/8/layout/vList2"/>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FCAFB371-57CC-4CAE-9AD1-E23375FDC1F1}" srcId="{87419FE4-ADEE-4EBA-BC54-E716EF51FD3D}" destId="{8AEDDB2D-6171-43C3-8D79-674C26DD39AA}" srcOrd="0" destOrd="0" parTransId="{C6B1994E-D2B0-4B0C-9F51-09A83B2A394F}" sibTransId="{695B3456-8D32-4E44-BF31-DA73D1F4D238}"/>
    <dgm:cxn modelId="{46E0ADED-7403-40EB-A201-56714C07CCEB}" srcId="{9B7ECD94-D69E-4443-89D5-A73B0D048C40}" destId="{4E7D48B7-6EA8-4CF3-BF27-E2219993BBD2}" srcOrd="1" destOrd="0" parTransId="{1E11BE55-1FE6-43E0-87F7-B8F3F00DC1A6}" sibTransId="{C20D61C3-2983-41C9-981F-5B4B47AB35EA}"/>
    <dgm:cxn modelId="{E92D7258-87C7-44CC-BA2A-69012F5E92EF}" srcId="{87419FE4-ADEE-4EBA-BC54-E716EF51FD3D}" destId="{8DE92923-4A15-418C-8E6D-232B6D515744}" srcOrd="3" destOrd="0" parTransId="{9834380E-A92C-4639-B6D5-D5207C91ABBC}" sibTransId="{CD21FA07-26F2-4032-8621-93F07D0A3014}"/>
    <dgm:cxn modelId="{AB81A05F-8E51-408D-8643-1348EB060480}" type="presOf" srcId="{9B7ECD94-D69E-4443-89D5-A73B0D048C40}" destId="{82981B54-A938-4FAA-B1AE-F7196F136887}"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163DCBC8-8A55-41EC-AF0F-04AB43900A18}" type="presOf" srcId="{E54F3414-462C-4749-AAC7-975247E2C67C}" destId="{8EEA1C7F-60C9-4B1F-99CE-2D84BFEEFF32}" srcOrd="0" destOrd="1" presId="urn:microsoft.com/office/officeart/2005/8/layout/vList2"/>
    <dgm:cxn modelId="{C8F964A6-C39D-4A62-BE6A-E18226FEF2EC}" srcId="{9B7ECD94-D69E-4443-89D5-A73B0D048C40}" destId="{65C32691-D6EA-4E2B-A428-9D4735DA0E16}" srcOrd="2" destOrd="0" parTransId="{495B3CAD-36F4-4D53-A4E4-CD05E02EA0CB}" sibTransId="{2F51AD54-40AA-4254-A02B-25CC3B54D440}"/>
    <dgm:cxn modelId="{0083477A-4B73-44A8-A318-5EAD599F140E}" type="presOf" srcId="{87419FE4-ADEE-4EBA-BC54-E716EF51FD3D}" destId="{C089ECA8-4C32-453F-8B38-A2A31A7BFF3E}" srcOrd="0" destOrd="0"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8D8C0EA3-AD71-411D-9BA7-D4BEAB0EDB35}" srcId="{9B7ECD94-D69E-4443-89D5-A73B0D048C40}" destId="{36143D36-F659-4662-8180-ABB95629D79A}" srcOrd="0" destOrd="0" parTransId="{9AB54A12-BF9B-4A23-AAC4-6AF26153DAB8}" sibTransId="{C407827C-DC20-4E8B-A8D4-009BE7EE59DC}"/>
    <dgm:cxn modelId="{3B1140C8-0D02-48EE-A797-FFB8A9DC5107}" srcId="{87419FE4-ADEE-4EBA-BC54-E716EF51FD3D}" destId="{93FAE4D2-D299-4209-AEA1-DEFB8F40CBD0}" srcOrd="2" destOrd="0" parTransId="{6794095B-E2B6-4240-9C52-5529D63B199C}" sibTransId="{1980806F-B752-43D0-8BC6-708FB14D0D60}"/>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B5C01-92B5-484B-82E5-ADA8E2C32A59}" type="doc">
      <dgm:prSet loTypeId="urn:microsoft.com/office/officeart/2005/8/layout/hList2" loCatId="list" qsTypeId="urn:microsoft.com/office/officeart/2005/8/quickstyle/simple5" qsCatId="simple" csTypeId="urn:microsoft.com/office/officeart/2005/8/colors/colorful2" csCatId="colorful" phldr="1"/>
      <dgm:spPr/>
      <dgm:t>
        <a:bodyPr/>
        <a:lstStyle/>
        <a:p>
          <a:endParaRPr lang="en-US"/>
        </a:p>
      </dgm:t>
    </dgm:pt>
    <dgm:pt modelId="{785D624D-3B11-42D7-A49F-E0C23E994EAA}">
      <dgm:prSet phldrT="[Text]" custT="1"/>
      <dgm:spPr/>
      <dgm:t>
        <a:bodyPr/>
        <a:lstStyle/>
        <a:p>
          <a:r>
            <a:rPr lang="en-US" sz="1800" b="1" dirty="0" smtClean="0">
              <a:latin typeface="Garamond" pitchFamily="18" charset="0"/>
            </a:rPr>
            <a:t>Sensory Deficit</a:t>
          </a:r>
          <a:endParaRPr lang="en-US" sz="1800" b="1" dirty="0">
            <a:latin typeface="Garamond" pitchFamily="18" charset="0"/>
          </a:endParaRPr>
        </a:p>
      </dgm:t>
    </dgm:pt>
    <dgm:pt modelId="{55CF5191-CA09-418A-A0D7-F8B0021F63D0}" type="parTrans" cxnId="{BDB47A02-FF06-475A-9CB0-BAA83CE7E497}">
      <dgm:prSet/>
      <dgm:spPr/>
      <dgm:t>
        <a:bodyPr/>
        <a:lstStyle/>
        <a:p>
          <a:endParaRPr lang="en-US"/>
        </a:p>
      </dgm:t>
    </dgm:pt>
    <dgm:pt modelId="{A935291D-2303-4C0B-A056-8238ACCC8C72}" type="sibTrans" cxnId="{BDB47A02-FF06-475A-9CB0-BAA83CE7E497}">
      <dgm:prSet/>
      <dgm:spPr/>
      <dgm:t>
        <a:bodyPr/>
        <a:lstStyle/>
        <a:p>
          <a:endParaRPr lang="en-US"/>
        </a:p>
      </dgm:t>
    </dgm:pt>
    <dgm:pt modelId="{B5E756D3-450C-4DBE-B74B-E066844D39B5}">
      <dgm:prSet phldrT="[Text]"/>
      <dgm:spPr/>
      <dgm:t>
        <a:bodyPr/>
        <a:lstStyle/>
        <a:p>
          <a:r>
            <a:rPr lang="en-US" dirty="0" smtClean="0">
              <a:latin typeface="Times New Roman" pitchFamily="18" charset="0"/>
              <a:cs typeface="Times New Roman" pitchFamily="18" charset="0"/>
            </a:rPr>
            <a:t>Visual Impairment</a:t>
          </a:r>
          <a:endParaRPr lang="en-US" dirty="0">
            <a:latin typeface="Times New Roman" pitchFamily="18" charset="0"/>
            <a:cs typeface="Times New Roman" pitchFamily="18" charset="0"/>
          </a:endParaRPr>
        </a:p>
      </dgm:t>
    </dgm:pt>
    <dgm:pt modelId="{4F878642-BB23-415E-A308-D87EC7348BFA}" type="parTrans" cxnId="{EABAE1E8-BE1B-49DD-BE0F-40DDAE353C7B}">
      <dgm:prSet/>
      <dgm:spPr/>
      <dgm:t>
        <a:bodyPr/>
        <a:lstStyle/>
        <a:p>
          <a:endParaRPr lang="en-US"/>
        </a:p>
      </dgm:t>
    </dgm:pt>
    <dgm:pt modelId="{73453FD5-C57C-4443-A959-6771447DC8F1}" type="sibTrans" cxnId="{EABAE1E8-BE1B-49DD-BE0F-40DDAE353C7B}">
      <dgm:prSet/>
      <dgm:spPr/>
      <dgm:t>
        <a:bodyPr/>
        <a:lstStyle/>
        <a:p>
          <a:endParaRPr lang="en-US"/>
        </a:p>
      </dgm:t>
    </dgm:pt>
    <dgm:pt modelId="{38CF2801-18C7-446A-BF58-470B2E8181A1}">
      <dgm:prSet phldrT="[Text]"/>
      <dgm:spPr/>
      <dgm:t>
        <a:bodyPr/>
        <a:lstStyle/>
        <a:p>
          <a:r>
            <a:rPr lang="en-US" dirty="0" smtClean="0">
              <a:latin typeface="Times New Roman" pitchFamily="18" charset="0"/>
              <a:cs typeface="Times New Roman" pitchFamily="18" charset="0"/>
            </a:rPr>
            <a:t>Blindness</a:t>
          </a:r>
          <a:endParaRPr lang="en-US" dirty="0">
            <a:latin typeface="Times New Roman" pitchFamily="18" charset="0"/>
            <a:cs typeface="Times New Roman" pitchFamily="18" charset="0"/>
          </a:endParaRPr>
        </a:p>
      </dgm:t>
    </dgm:pt>
    <dgm:pt modelId="{B3B379AF-38CF-46DA-8F7B-3A84A00BE86E}" type="parTrans" cxnId="{819623D3-4D55-4A47-95D4-218218643964}">
      <dgm:prSet/>
      <dgm:spPr/>
      <dgm:t>
        <a:bodyPr/>
        <a:lstStyle/>
        <a:p>
          <a:endParaRPr lang="en-US"/>
        </a:p>
      </dgm:t>
    </dgm:pt>
    <dgm:pt modelId="{C9F949C8-675C-46C9-8851-DF17DD145B34}" type="sibTrans" cxnId="{819623D3-4D55-4A47-95D4-218218643964}">
      <dgm:prSet/>
      <dgm:spPr/>
      <dgm:t>
        <a:bodyPr/>
        <a:lstStyle/>
        <a:p>
          <a:endParaRPr lang="en-US"/>
        </a:p>
      </dgm:t>
    </dgm:pt>
    <dgm:pt modelId="{A48C2DD3-1C4A-4134-A4AE-5ED6FA5B3096}">
      <dgm:prSet phldrT="[Text]"/>
      <dgm:spPr/>
      <dgm:t>
        <a:bodyPr/>
        <a:lstStyle/>
        <a:p>
          <a:endParaRPr lang="en-US" dirty="0"/>
        </a:p>
      </dgm:t>
    </dgm:pt>
    <dgm:pt modelId="{233418CA-7564-4A29-8398-7F9C518CC7E2}" type="parTrans" cxnId="{5D530849-8972-49D8-BA15-0B0023FEE3A7}">
      <dgm:prSet/>
      <dgm:spPr/>
      <dgm:t>
        <a:bodyPr/>
        <a:lstStyle/>
        <a:p>
          <a:endParaRPr lang="en-US"/>
        </a:p>
      </dgm:t>
    </dgm:pt>
    <dgm:pt modelId="{0E0F88D7-2446-43AF-BF56-53830628B95D}" type="sibTrans" cxnId="{5D530849-8972-49D8-BA15-0B0023FEE3A7}">
      <dgm:prSet/>
      <dgm:spPr/>
      <dgm:t>
        <a:bodyPr/>
        <a:lstStyle/>
        <a:p>
          <a:endParaRPr lang="en-US"/>
        </a:p>
      </dgm:t>
    </dgm:pt>
    <dgm:pt modelId="{5E744786-26F9-486F-8BF1-91900E1B3C1E}">
      <dgm:prSet phldrT="[Text]"/>
      <dgm:spPr/>
      <dgm:t>
        <a:bodyPr/>
        <a:lstStyle/>
        <a:p>
          <a:endParaRPr lang="en-US" dirty="0"/>
        </a:p>
      </dgm:t>
    </dgm:pt>
    <dgm:pt modelId="{9896622B-5AD1-4C1E-8C3E-82C079B969C6}" type="parTrans" cxnId="{18556959-E6CA-4887-815D-5D177B502D82}">
      <dgm:prSet/>
      <dgm:spPr/>
      <dgm:t>
        <a:bodyPr/>
        <a:lstStyle/>
        <a:p>
          <a:endParaRPr lang="en-US"/>
        </a:p>
      </dgm:t>
    </dgm:pt>
    <dgm:pt modelId="{3A72A529-0531-4CC1-ABA4-351CC8DCDCC2}" type="sibTrans" cxnId="{18556959-E6CA-4887-815D-5D177B502D82}">
      <dgm:prSet/>
      <dgm:spPr/>
      <dgm:t>
        <a:bodyPr/>
        <a:lstStyle/>
        <a:p>
          <a:endParaRPr lang="en-US"/>
        </a:p>
      </dgm:t>
    </dgm:pt>
    <dgm:pt modelId="{41427A54-1EC6-498C-9240-839AC14ED5B7}">
      <dgm:prSet phldrT="[Text]"/>
      <dgm:spPr/>
      <dgm:t>
        <a:bodyPr/>
        <a:lstStyle/>
        <a:p>
          <a:r>
            <a:rPr lang="en-US" dirty="0" smtClean="0">
              <a:latin typeface="Times New Roman" pitchFamily="18" charset="0"/>
              <a:cs typeface="Times New Roman" pitchFamily="18" charset="0"/>
            </a:rPr>
            <a:t>Low Vision</a:t>
          </a:r>
          <a:endParaRPr lang="en-US" dirty="0">
            <a:latin typeface="Times New Roman" pitchFamily="18" charset="0"/>
            <a:cs typeface="Times New Roman" pitchFamily="18" charset="0"/>
          </a:endParaRPr>
        </a:p>
      </dgm:t>
    </dgm:pt>
    <dgm:pt modelId="{9FB72059-7427-4534-8069-FBB8B9FA27ED}" type="parTrans" cxnId="{5C458189-769C-4653-A5BA-49D854F71AB7}">
      <dgm:prSet/>
      <dgm:spPr/>
      <dgm:t>
        <a:bodyPr/>
        <a:lstStyle/>
        <a:p>
          <a:endParaRPr lang="en-US"/>
        </a:p>
      </dgm:t>
    </dgm:pt>
    <dgm:pt modelId="{593BAC1B-EA23-4960-865F-A6EB772249E0}" type="sibTrans" cxnId="{5C458189-769C-4653-A5BA-49D854F71AB7}">
      <dgm:prSet/>
      <dgm:spPr/>
      <dgm:t>
        <a:bodyPr/>
        <a:lstStyle/>
        <a:p>
          <a:endParaRPr lang="en-US"/>
        </a:p>
      </dgm:t>
    </dgm:pt>
    <dgm:pt modelId="{E30E93F2-3CF2-422D-AE59-ECA21C76A7A7}">
      <dgm:prSet phldrT="[Text]"/>
      <dgm:spPr/>
      <dgm:t>
        <a:bodyPr/>
        <a:lstStyle/>
        <a:p>
          <a:endParaRPr lang="en-US" dirty="0"/>
        </a:p>
      </dgm:t>
    </dgm:pt>
    <dgm:pt modelId="{00D27F5D-41AA-4DD8-9003-F84695DFC6C5}" type="parTrans" cxnId="{FB1C3A75-1997-4506-9EB9-1C8E845598DA}">
      <dgm:prSet/>
      <dgm:spPr/>
      <dgm:t>
        <a:bodyPr/>
        <a:lstStyle/>
        <a:p>
          <a:endParaRPr lang="en-US"/>
        </a:p>
      </dgm:t>
    </dgm:pt>
    <dgm:pt modelId="{DEB7B2C0-3F49-4BB1-9C67-E69FBB806272}" type="sibTrans" cxnId="{FB1C3A75-1997-4506-9EB9-1C8E845598DA}">
      <dgm:prSet/>
      <dgm:spPr/>
      <dgm:t>
        <a:bodyPr/>
        <a:lstStyle/>
        <a:p>
          <a:endParaRPr lang="en-US"/>
        </a:p>
      </dgm:t>
    </dgm:pt>
    <dgm:pt modelId="{915A1C5B-036C-4BD5-9A21-6757A2E040D8}" type="pres">
      <dgm:prSet presAssocID="{84AB5C01-92B5-484B-82E5-ADA8E2C32A59}" presName="linearFlow" presStyleCnt="0">
        <dgm:presLayoutVars>
          <dgm:dir/>
          <dgm:animLvl val="lvl"/>
          <dgm:resizeHandles/>
        </dgm:presLayoutVars>
      </dgm:prSet>
      <dgm:spPr/>
      <dgm:t>
        <a:bodyPr/>
        <a:lstStyle/>
        <a:p>
          <a:endParaRPr lang="en-US"/>
        </a:p>
      </dgm:t>
    </dgm:pt>
    <dgm:pt modelId="{A0659B18-ED2F-46DD-B2BA-5E1BFBC01BCF}" type="pres">
      <dgm:prSet presAssocID="{785D624D-3B11-42D7-A49F-E0C23E994EAA}" presName="compositeNode" presStyleCnt="0">
        <dgm:presLayoutVars>
          <dgm:bulletEnabled val="1"/>
        </dgm:presLayoutVars>
      </dgm:prSet>
      <dgm:spPr/>
    </dgm:pt>
    <dgm:pt modelId="{F9BB6975-B5A7-4BA6-BE7D-5FB82660E147}" type="pres">
      <dgm:prSet presAssocID="{785D624D-3B11-42D7-A49F-E0C23E994EAA}" presName="image" presStyleLbl="fgImgPlace1" presStyleIdx="0" presStyleCnt="1" custScaleX="110343" custScaleY="94096"/>
      <dgm:spPr>
        <a:blipFill rotWithShape="0">
          <a:blip xmlns:r="http://schemas.openxmlformats.org/officeDocument/2006/relationships" r:embed="rId1"/>
          <a:stretch>
            <a:fillRect/>
          </a:stretch>
        </a:blipFill>
      </dgm:spPr>
    </dgm:pt>
    <dgm:pt modelId="{A80210E9-6629-4F52-83A5-4981B1B6A08A}" type="pres">
      <dgm:prSet presAssocID="{785D624D-3B11-42D7-A49F-E0C23E994EAA}" presName="childNode" presStyleLbl="node1" presStyleIdx="0" presStyleCnt="1">
        <dgm:presLayoutVars>
          <dgm:bulletEnabled val="1"/>
        </dgm:presLayoutVars>
      </dgm:prSet>
      <dgm:spPr/>
      <dgm:t>
        <a:bodyPr/>
        <a:lstStyle/>
        <a:p>
          <a:endParaRPr lang="en-US"/>
        </a:p>
      </dgm:t>
    </dgm:pt>
    <dgm:pt modelId="{EEFDE75F-B380-43A5-9324-D977D1EACBAE}" type="pres">
      <dgm:prSet presAssocID="{785D624D-3B11-42D7-A49F-E0C23E994EAA}" presName="parentNode" presStyleLbl="revTx" presStyleIdx="0" presStyleCnt="1">
        <dgm:presLayoutVars>
          <dgm:chMax val="0"/>
          <dgm:bulletEnabled val="1"/>
        </dgm:presLayoutVars>
      </dgm:prSet>
      <dgm:spPr/>
      <dgm:t>
        <a:bodyPr/>
        <a:lstStyle/>
        <a:p>
          <a:endParaRPr lang="en-US"/>
        </a:p>
      </dgm:t>
    </dgm:pt>
  </dgm:ptLst>
  <dgm:cxnLst>
    <dgm:cxn modelId="{18556959-E6CA-4887-815D-5D177B502D82}" srcId="{785D624D-3B11-42D7-A49F-E0C23E994EAA}" destId="{5E744786-26F9-486F-8BF1-91900E1B3C1E}" srcOrd="4" destOrd="0" parTransId="{9896622B-5AD1-4C1E-8C3E-82C079B969C6}" sibTransId="{3A72A529-0531-4CC1-ABA4-351CC8DCDCC2}"/>
    <dgm:cxn modelId="{D9CA6CA6-CDDD-4F12-9776-8CB0939D0EA7}" type="presOf" srcId="{E30E93F2-3CF2-422D-AE59-ECA21C76A7A7}" destId="{A80210E9-6629-4F52-83A5-4981B1B6A08A}" srcOrd="0" destOrd="3" presId="urn:microsoft.com/office/officeart/2005/8/layout/hList2"/>
    <dgm:cxn modelId="{55AF7E7D-63D6-4C53-AC57-40D8F2CF9FE9}" type="presOf" srcId="{41427A54-1EC6-498C-9240-839AC14ED5B7}" destId="{A80210E9-6629-4F52-83A5-4981B1B6A08A}" srcOrd="0" destOrd="1" presId="urn:microsoft.com/office/officeart/2005/8/layout/hList2"/>
    <dgm:cxn modelId="{F62E7AAB-0A30-4FED-8153-947865F98BF7}" type="presOf" srcId="{A48C2DD3-1C4A-4134-A4AE-5ED6FA5B3096}" destId="{A80210E9-6629-4F52-83A5-4981B1B6A08A}" srcOrd="0" destOrd="5" presId="urn:microsoft.com/office/officeart/2005/8/layout/hList2"/>
    <dgm:cxn modelId="{F33835A5-7B85-4D40-8844-4C6999CF3A09}" type="presOf" srcId="{5E744786-26F9-486F-8BF1-91900E1B3C1E}" destId="{A80210E9-6629-4F52-83A5-4981B1B6A08A}" srcOrd="0" destOrd="4" presId="urn:microsoft.com/office/officeart/2005/8/layout/hList2"/>
    <dgm:cxn modelId="{FB1C3A75-1997-4506-9EB9-1C8E845598DA}" srcId="{785D624D-3B11-42D7-A49F-E0C23E994EAA}" destId="{E30E93F2-3CF2-422D-AE59-ECA21C76A7A7}" srcOrd="3" destOrd="0" parTransId="{00D27F5D-41AA-4DD8-9003-F84695DFC6C5}" sibTransId="{DEB7B2C0-3F49-4BB1-9C67-E69FBB806272}"/>
    <dgm:cxn modelId="{BDB47A02-FF06-475A-9CB0-BAA83CE7E497}" srcId="{84AB5C01-92B5-484B-82E5-ADA8E2C32A59}" destId="{785D624D-3B11-42D7-A49F-E0C23E994EAA}" srcOrd="0" destOrd="0" parTransId="{55CF5191-CA09-418A-A0D7-F8B0021F63D0}" sibTransId="{A935291D-2303-4C0B-A056-8238ACCC8C72}"/>
    <dgm:cxn modelId="{7EDA6F6A-2C77-490F-8928-E386A4A55C75}" type="presOf" srcId="{785D624D-3B11-42D7-A49F-E0C23E994EAA}" destId="{EEFDE75F-B380-43A5-9324-D977D1EACBAE}" srcOrd="0" destOrd="0" presId="urn:microsoft.com/office/officeart/2005/8/layout/hList2"/>
    <dgm:cxn modelId="{80102C8B-1FD7-4CCC-9ACF-AF58759A63FC}" type="presOf" srcId="{38CF2801-18C7-446A-BF58-470B2E8181A1}" destId="{A80210E9-6629-4F52-83A5-4981B1B6A08A}" srcOrd="0" destOrd="2" presId="urn:microsoft.com/office/officeart/2005/8/layout/hList2"/>
    <dgm:cxn modelId="{F70AEC43-D55D-4263-83D2-6B172D602C77}" type="presOf" srcId="{84AB5C01-92B5-484B-82E5-ADA8E2C32A59}" destId="{915A1C5B-036C-4BD5-9A21-6757A2E040D8}" srcOrd="0" destOrd="0" presId="urn:microsoft.com/office/officeart/2005/8/layout/hList2"/>
    <dgm:cxn modelId="{F4A5A435-73BE-4B8B-BEDC-1A987F01CE98}" type="presOf" srcId="{B5E756D3-450C-4DBE-B74B-E066844D39B5}" destId="{A80210E9-6629-4F52-83A5-4981B1B6A08A}" srcOrd="0" destOrd="0" presId="urn:microsoft.com/office/officeart/2005/8/layout/hList2"/>
    <dgm:cxn modelId="{5C458189-769C-4653-A5BA-49D854F71AB7}" srcId="{785D624D-3B11-42D7-A49F-E0C23E994EAA}" destId="{41427A54-1EC6-498C-9240-839AC14ED5B7}" srcOrd="1" destOrd="0" parTransId="{9FB72059-7427-4534-8069-FBB8B9FA27ED}" sibTransId="{593BAC1B-EA23-4960-865F-A6EB772249E0}"/>
    <dgm:cxn modelId="{819623D3-4D55-4A47-95D4-218218643964}" srcId="{785D624D-3B11-42D7-A49F-E0C23E994EAA}" destId="{38CF2801-18C7-446A-BF58-470B2E8181A1}" srcOrd="2" destOrd="0" parTransId="{B3B379AF-38CF-46DA-8F7B-3A84A00BE86E}" sibTransId="{C9F949C8-675C-46C9-8851-DF17DD145B34}"/>
    <dgm:cxn modelId="{5D530849-8972-49D8-BA15-0B0023FEE3A7}" srcId="{785D624D-3B11-42D7-A49F-E0C23E994EAA}" destId="{A48C2DD3-1C4A-4134-A4AE-5ED6FA5B3096}" srcOrd="5" destOrd="0" parTransId="{233418CA-7564-4A29-8398-7F9C518CC7E2}" sibTransId="{0E0F88D7-2446-43AF-BF56-53830628B95D}"/>
    <dgm:cxn modelId="{EABAE1E8-BE1B-49DD-BE0F-40DDAE353C7B}" srcId="{785D624D-3B11-42D7-A49F-E0C23E994EAA}" destId="{B5E756D3-450C-4DBE-B74B-E066844D39B5}" srcOrd="0" destOrd="0" parTransId="{4F878642-BB23-415E-A308-D87EC7348BFA}" sibTransId="{73453FD5-C57C-4443-A959-6771447DC8F1}"/>
    <dgm:cxn modelId="{640DA0CA-C484-4C4F-88EE-001F333B6EB7}" type="presParOf" srcId="{915A1C5B-036C-4BD5-9A21-6757A2E040D8}" destId="{A0659B18-ED2F-46DD-B2BA-5E1BFBC01BCF}" srcOrd="0" destOrd="0" presId="urn:microsoft.com/office/officeart/2005/8/layout/hList2"/>
    <dgm:cxn modelId="{EBDBEBBF-F0F8-481F-97F0-F9BAE12BA625}" type="presParOf" srcId="{A0659B18-ED2F-46DD-B2BA-5E1BFBC01BCF}" destId="{F9BB6975-B5A7-4BA6-BE7D-5FB82660E147}" srcOrd="0" destOrd="0" presId="urn:microsoft.com/office/officeart/2005/8/layout/hList2"/>
    <dgm:cxn modelId="{D713F166-59A0-4682-9695-C3CA1667C835}" type="presParOf" srcId="{A0659B18-ED2F-46DD-B2BA-5E1BFBC01BCF}" destId="{A80210E9-6629-4F52-83A5-4981B1B6A08A}" srcOrd="1" destOrd="0" presId="urn:microsoft.com/office/officeart/2005/8/layout/hList2"/>
    <dgm:cxn modelId="{5DCCC0A1-09DC-494C-BFEB-34046AE6FA91}" type="presParOf" srcId="{A0659B18-ED2F-46DD-B2BA-5E1BFBC01BCF}" destId="{EEFDE75F-B380-43A5-9324-D977D1EACBAE}" srcOrd="2" destOrd="0" presId="urn:microsoft.com/office/officeart/2005/8/layout/h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CA219-E1FD-40B1-A916-F8456A20136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0DCF23B-A21E-4972-B663-4CAC3997E6FC}">
      <dgm:prSet phldrT="[Text]"/>
      <dgm:spPr/>
      <dgm:t>
        <a:bodyPr/>
        <a:lstStyle/>
        <a:p>
          <a:r>
            <a:rPr lang="en-US" dirty="0" smtClean="0"/>
            <a:t>Body </a:t>
          </a:r>
          <a:endParaRPr lang="en-US" dirty="0"/>
        </a:p>
      </dgm:t>
    </dgm:pt>
    <dgm:pt modelId="{A1565712-D76A-4B92-A617-1E8370965AA7}" type="parTrans" cxnId="{08AFF5AC-66EB-4B26-A2D6-B3D1F1ADD0A8}">
      <dgm:prSet/>
      <dgm:spPr/>
      <dgm:t>
        <a:bodyPr/>
        <a:lstStyle/>
        <a:p>
          <a:endParaRPr lang="en-US"/>
        </a:p>
      </dgm:t>
    </dgm:pt>
    <dgm:pt modelId="{72810452-FD53-45F8-A99C-DA64ADC4F5CF}" type="sibTrans" cxnId="{08AFF5AC-66EB-4B26-A2D6-B3D1F1ADD0A8}">
      <dgm:prSet/>
      <dgm:spPr/>
      <dgm:t>
        <a:bodyPr/>
        <a:lstStyle/>
        <a:p>
          <a:endParaRPr lang="en-US"/>
        </a:p>
      </dgm:t>
    </dgm:pt>
    <dgm:pt modelId="{52D7EF08-184E-4EF6-946C-1978AB62AF49}">
      <dgm:prSet phldrT="[Text]"/>
      <dgm:spPr/>
      <dgm:t>
        <a:bodyPr/>
        <a:lstStyle/>
        <a:p>
          <a:r>
            <a:rPr lang="en-US" dirty="0" smtClean="0"/>
            <a:t>Posture</a:t>
          </a:r>
          <a:endParaRPr lang="en-US" dirty="0"/>
        </a:p>
      </dgm:t>
    </dgm:pt>
    <dgm:pt modelId="{081649A2-BF4C-4276-88C4-B1236823FC8C}" type="parTrans" cxnId="{F29E0A5F-8F7F-4766-84F8-B3DEE11B9ADC}">
      <dgm:prSet/>
      <dgm:spPr/>
      <dgm:t>
        <a:bodyPr/>
        <a:lstStyle/>
        <a:p>
          <a:endParaRPr lang="en-US"/>
        </a:p>
      </dgm:t>
    </dgm:pt>
    <dgm:pt modelId="{31D68152-3863-4D1F-9F42-7B7F438A997F}" type="sibTrans" cxnId="{F29E0A5F-8F7F-4766-84F8-B3DEE11B9ADC}">
      <dgm:prSet/>
      <dgm:spPr/>
      <dgm:t>
        <a:bodyPr/>
        <a:lstStyle/>
        <a:p>
          <a:endParaRPr lang="en-US"/>
        </a:p>
      </dgm:t>
    </dgm:pt>
    <dgm:pt modelId="{969BC18C-E188-490E-A52A-AFCFC7957AEF}">
      <dgm:prSet phldrT="[Text]"/>
      <dgm:spPr/>
      <dgm:t>
        <a:bodyPr/>
        <a:lstStyle/>
        <a:p>
          <a:r>
            <a:rPr lang="en-US" dirty="0" smtClean="0"/>
            <a:t>Face</a:t>
          </a:r>
          <a:endParaRPr lang="en-US" dirty="0"/>
        </a:p>
      </dgm:t>
    </dgm:pt>
    <dgm:pt modelId="{972E53CE-1D09-4701-A82F-D7D8B0069DFD}" type="parTrans" cxnId="{0DF4C93B-8B13-4280-A019-D44280F1D8C2}">
      <dgm:prSet/>
      <dgm:spPr/>
      <dgm:t>
        <a:bodyPr/>
        <a:lstStyle/>
        <a:p>
          <a:endParaRPr lang="en-US"/>
        </a:p>
      </dgm:t>
    </dgm:pt>
    <dgm:pt modelId="{08866B2D-D124-4D30-B6A7-46DD5B2073BA}" type="sibTrans" cxnId="{0DF4C93B-8B13-4280-A019-D44280F1D8C2}">
      <dgm:prSet/>
      <dgm:spPr/>
      <dgm:t>
        <a:bodyPr/>
        <a:lstStyle/>
        <a:p>
          <a:endParaRPr lang="en-US"/>
        </a:p>
      </dgm:t>
    </dgm:pt>
    <dgm:pt modelId="{4FCA0295-6B1D-4EE0-B375-806DCB247764}">
      <dgm:prSet phldrT="[Text]"/>
      <dgm:spPr/>
      <dgm:t>
        <a:bodyPr/>
        <a:lstStyle/>
        <a:p>
          <a:r>
            <a:rPr lang="en-US" dirty="0" smtClean="0"/>
            <a:t>Expressions</a:t>
          </a:r>
          <a:endParaRPr lang="en-US" dirty="0"/>
        </a:p>
      </dgm:t>
    </dgm:pt>
    <dgm:pt modelId="{BF57B4AD-6580-4363-839C-39A4280CB402}" type="parTrans" cxnId="{47D4FA5E-02F9-4491-81C7-21F0DD8609ED}">
      <dgm:prSet/>
      <dgm:spPr/>
      <dgm:t>
        <a:bodyPr/>
        <a:lstStyle/>
        <a:p>
          <a:endParaRPr lang="en-US"/>
        </a:p>
      </dgm:t>
    </dgm:pt>
    <dgm:pt modelId="{D04F4AD7-858F-4EA2-98FE-CE590D3CAF98}" type="sibTrans" cxnId="{47D4FA5E-02F9-4491-81C7-21F0DD8609ED}">
      <dgm:prSet/>
      <dgm:spPr/>
      <dgm:t>
        <a:bodyPr/>
        <a:lstStyle/>
        <a:p>
          <a:endParaRPr lang="en-US"/>
        </a:p>
      </dgm:t>
    </dgm:pt>
    <dgm:pt modelId="{EFB42C03-1CC2-45EF-AD9A-85EC98A53777}">
      <dgm:prSet phldrT="[Text]"/>
      <dgm:spPr/>
      <dgm:t>
        <a:bodyPr/>
        <a:lstStyle/>
        <a:p>
          <a:r>
            <a:rPr lang="en-US" dirty="0" smtClean="0"/>
            <a:t>Gesture</a:t>
          </a:r>
          <a:endParaRPr lang="en-US" dirty="0"/>
        </a:p>
      </dgm:t>
    </dgm:pt>
    <dgm:pt modelId="{F3FE7EDB-5EC8-4455-A020-2C48DC9798F4}" type="parTrans" cxnId="{58E41069-9757-4067-83A7-BE283AAC87CE}">
      <dgm:prSet/>
      <dgm:spPr/>
      <dgm:t>
        <a:bodyPr/>
        <a:lstStyle/>
        <a:p>
          <a:endParaRPr lang="en-US"/>
        </a:p>
      </dgm:t>
    </dgm:pt>
    <dgm:pt modelId="{629F120C-2ECD-4A1C-8EB7-7CC5E5C67754}" type="sibTrans" cxnId="{58E41069-9757-4067-83A7-BE283AAC87CE}">
      <dgm:prSet/>
      <dgm:spPr/>
      <dgm:t>
        <a:bodyPr/>
        <a:lstStyle/>
        <a:p>
          <a:endParaRPr lang="en-US"/>
        </a:p>
      </dgm:t>
    </dgm:pt>
    <dgm:pt modelId="{C3D867C6-DA19-4DDD-87C3-BB87A5DA7FBC}">
      <dgm:prSet phldrT="[Text]"/>
      <dgm:spPr/>
      <dgm:t>
        <a:bodyPr/>
        <a:lstStyle/>
        <a:p>
          <a:r>
            <a:rPr lang="en-US" dirty="0" smtClean="0"/>
            <a:t>Gestures</a:t>
          </a:r>
          <a:endParaRPr lang="en-US" dirty="0"/>
        </a:p>
      </dgm:t>
    </dgm:pt>
    <dgm:pt modelId="{D255AF8B-40B9-43BC-92F3-AEEF93989AF1}" type="parTrans" cxnId="{466B4577-2796-4B45-834B-F6B91A27B525}">
      <dgm:prSet/>
      <dgm:spPr/>
      <dgm:t>
        <a:bodyPr/>
        <a:lstStyle/>
        <a:p>
          <a:endParaRPr lang="en-US"/>
        </a:p>
      </dgm:t>
    </dgm:pt>
    <dgm:pt modelId="{0C7B07C9-2672-4204-BC53-DF779ED2AC46}" type="sibTrans" cxnId="{466B4577-2796-4B45-834B-F6B91A27B525}">
      <dgm:prSet/>
      <dgm:spPr/>
      <dgm:t>
        <a:bodyPr/>
        <a:lstStyle/>
        <a:p>
          <a:endParaRPr lang="en-US"/>
        </a:p>
      </dgm:t>
    </dgm:pt>
    <dgm:pt modelId="{0954AD93-A864-4A8B-98CD-38887D79823F}">
      <dgm:prSet phldrT="[Text]"/>
      <dgm:spPr/>
      <dgm:t>
        <a:bodyPr/>
        <a:lstStyle/>
        <a:p>
          <a:r>
            <a:rPr lang="en-US" dirty="0" smtClean="0"/>
            <a:t>Eyes</a:t>
          </a:r>
          <a:endParaRPr lang="en-US" dirty="0"/>
        </a:p>
      </dgm:t>
    </dgm:pt>
    <dgm:pt modelId="{819D917C-E4B7-4FCC-B5C2-0FF19EE93951}" type="parTrans" cxnId="{2579187E-7D55-40C6-A094-EA857A0471EB}">
      <dgm:prSet/>
      <dgm:spPr/>
      <dgm:t>
        <a:bodyPr/>
        <a:lstStyle/>
        <a:p>
          <a:endParaRPr lang="en-US"/>
        </a:p>
      </dgm:t>
    </dgm:pt>
    <dgm:pt modelId="{B6DCE0FC-65A4-4FC9-9593-E48C041BF6EB}" type="sibTrans" cxnId="{2579187E-7D55-40C6-A094-EA857A0471EB}">
      <dgm:prSet/>
      <dgm:spPr/>
      <dgm:t>
        <a:bodyPr/>
        <a:lstStyle/>
        <a:p>
          <a:endParaRPr lang="en-US"/>
        </a:p>
      </dgm:t>
    </dgm:pt>
    <dgm:pt modelId="{9BF780F1-441C-4420-AEB1-69340B084C65}" type="pres">
      <dgm:prSet presAssocID="{28ECA219-E1FD-40B1-A916-F8456A201363}" presName="linear" presStyleCnt="0">
        <dgm:presLayoutVars>
          <dgm:animLvl val="lvl"/>
          <dgm:resizeHandles val="exact"/>
        </dgm:presLayoutVars>
      </dgm:prSet>
      <dgm:spPr/>
      <dgm:t>
        <a:bodyPr/>
        <a:lstStyle/>
        <a:p>
          <a:endParaRPr lang="en-US"/>
        </a:p>
      </dgm:t>
    </dgm:pt>
    <dgm:pt modelId="{4BB9E4FB-78AB-4C3F-891C-98D66B13165A}" type="pres">
      <dgm:prSet presAssocID="{50DCF23B-A21E-4972-B663-4CAC3997E6FC}" presName="parentText" presStyleLbl="node1" presStyleIdx="0" presStyleCnt="3">
        <dgm:presLayoutVars>
          <dgm:chMax val="0"/>
          <dgm:bulletEnabled val="1"/>
        </dgm:presLayoutVars>
      </dgm:prSet>
      <dgm:spPr/>
      <dgm:t>
        <a:bodyPr/>
        <a:lstStyle/>
        <a:p>
          <a:endParaRPr lang="en-US"/>
        </a:p>
      </dgm:t>
    </dgm:pt>
    <dgm:pt modelId="{C614C1DF-C6C5-4FB9-9A36-FF962064E422}" type="pres">
      <dgm:prSet presAssocID="{50DCF23B-A21E-4972-B663-4CAC3997E6FC}" presName="childText" presStyleLbl="revTx" presStyleIdx="0" presStyleCnt="2">
        <dgm:presLayoutVars>
          <dgm:bulletEnabled val="1"/>
        </dgm:presLayoutVars>
      </dgm:prSet>
      <dgm:spPr/>
      <dgm:t>
        <a:bodyPr/>
        <a:lstStyle/>
        <a:p>
          <a:endParaRPr lang="en-US"/>
        </a:p>
      </dgm:t>
    </dgm:pt>
    <dgm:pt modelId="{C33B09F3-C697-44B1-9589-105643C77377}" type="pres">
      <dgm:prSet presAssocID="{969BC18C-E188-490E-A52A-AFCFC7957AEF}" presName="parentText" presStyleLbl="node1" presStyleIdx="1" presStyleCnt="3">
        <dgm:presLayoutVars>
          <dgm:chMax val="0"/>
          <dgm:bulletEnabled val="1"/>
        </dgm:presLayoutVars>
      </dgm:prSet>
      <dgm:spPr/>
      <dgm:t>
        <a:bodyPr/>
        <a:lstStyle/>
        <a:p>
          <a:endParaRPr lang="en-US"/>
        </a:p>
      </dgm:t>
    </dgm:pt>
    <dgm:pt modelId="{144B38FD-B61A-474A-A3ED-ABC6D64C3C05}" type="pres">
      <dgm:prSet presAssocID="{969BC18C-E188-490E-A52A-AFCFC7957AEF}" presName="childText" presStyleLbl="revTx" presStyleIdx="1" presStyleCnt="2">
        <dgm:presLayoutVars>
          <dgm:bulletEnabled val="1"/>
        </dgm:presLayoutVars>
      </dgm:prSet>
      <dgm:spPr/>
      <dgm:t>
        <a:bodyPr/>
        <a:lstStyle/>
        <a:p>
          <a:endParaRPr lang="en-US"/>
        </a:p>
      </dgm:t>
    </dgm:pt>
    <dgm:pt modelId="{CFB5FD75-2BE9-4674-9BE3-967AEF875C55}" type="pres">
      <dgm:prSet presAssocID="{0954AD93-A864-4A8B-98CD-38887D79823F}" presName="parentText" presStyleLbl="node1" presStyleIdx="2" presStyleCnt="3">
        <dgm:presLayoutVars>
          <dgm:chMax val="0"/>
          <dgm:bulletEnabled val="1"/>
        </dgm:presLayoutVars>
      </dgm:prSet>
      <dgm:spPr/>
      <dgm:t>
        <a:bodyPr/>
        <a:lstStyle/>
        <a:p>
          <a:endParaRPr lang="en-US"/>
        </a:p>
      </dgm:t>
    </dgm:pt>
  </dgm:ptLst>
  <dgm:cxnLst>
    <dgm:cxn modelId="{47D4FA5E-02F9-4491-81C7-21F0DD8609ED}" srcId="{969BC18C-E188-490E-A52A-AFCFC7957AEF}" destId="{4FCA0295-6B1D-4EE0-B375-806DCB247764}" srcOrd="0" destOrd="0" parTransId="{BF57B4AD-6580-4363-839C-39A4280CB402}" sibTransId="{D04F4AD7-858F-4EA2-98FE-CE590D3CAF98}"/>
    <dgm:cxn modelId="{4A668CB9-D684-4225-AFE7-D3ADE9382637}" type="presOf" srcId="{4FCA0295-6B1D-4EE0-B375-806DCB247764}" destId="{144B38FD-B61A-474A-A3ED-ABC6D64C3C05}" srcOrd="0" destOrd="0" presId="urn:microsoft.com/office/officeart/2005/8/layout/vList2"/>
    <dgm:cxn modelId="{A21EAB44-357C-4D03-B142-CDA47D560668}" type="presOf" srcId="{C3D867C6-DA19-4DDD-87C3-BB87A5DA7FBC}" destId="{144B38FD-B61A-474A-A3ED-ABC6D64C3C05}" srcOrd="0" destOrd="1" presId="urn:microsoft.com/office/officeart/2005/8/layout/vList2"/>
    <dgm:cxn modelId="{58E41069-9757-4067-83A7-BE283AAC87CE}" srcId="{50DCF23B-A21E-4972-B663-4CAC3997E6FC}" destId="{EFB42C03-1CC2-45EF-AD9A-85EC98A53777}" srcOrd="1" destOrd="0" parTransId="{F3FE7EDB-5EC8-4455-A020-2C48DC9798F4}" sibTransId="{629F120C-2ECD-4A1C-8EB7-7CC5E5C67754}"/>
    <dgm:cxn modelId="{466B4577-2796-4B45-834B-F6B91A27B525}" srcId="{969BC18C-E188-490E-A52A-AFCFC7957AEF}" destId="{C3D867C6-DA19-4DDD-87C3-BB87A5DA7FBC}" srcOrd="1" destOrd="0" parTransId="{D255AF8B-40B9-43BC-92F3-AEEF93989AF1}" sibTransId="{0C7B07C9-2672-4204-BC53-DF779ED2AC46}"/>
    <dgm:cxn modelId="{C8EA3208-D403-4BA9-A885-99CFE29B70F8}" type="presOf" srcId="{EFB42C03-1CC2-45EF-AD9A-85EC98A53777}" destId="{C614C1DF-C6C5-4FB9-9A36-FF962064E422}" srcOrd="0" destOrd="1" presId="urn:microsoft.com/office/officeart/2005/8/layout/vList2"/>
    <dgm:cxn modelId="{08AFF5AC-66EB-4B26-A2D6-B3D1F1ADD0A8}" srcId="{28ECA219-E1FD-40B1-A916-F8456A201363}" destId="{50DCF23B-A21E-4972-B663-4CAC3997E6FC}" srcOrd="0" destOrd="0" parTransId="{A1565712-D76A-4B92-A617-1E8370965AA7}" sibTransId="{72810452-FD53-45F8-A99C-DA64ADC4F5CF}"/>
    <dgm:cxn modelId="{F29E0A5F-8F7F-4766-84F8-B3DEE11B9ADC}" srcId="{50DCF23B-A21E-4972-B663-4CAC3997E6FC}" destId="{52D7EF08-184E-4EF6-946C-1978AB62AF49}" srcOrd="0" destOrd="0" parTransId="{081649A2-BF4C-4276-88C4-B1236823FC8C}" sibTransId="{31D68152-3863-4D1F-9F42-7B7F438A997F}"/>
    <dgm:cxn modelId="{2579187E-7D55-40C6-A094-EA857A0471EB}" srcId="{28ECA219-E1FD-40B1-A916-F8456A201363}" destId="{0954AD93-A864-4A8B-98CD-38887D79823F}" srcOrd="2" destOrd="0" parTransId="{819D917C-E4B7-4FCC-B5C2-0FF19EE93951}" sibTransId="{B6DCE0FC-65A4-4FC9-9593-E48C041BF6EB}"/>
    <dgm:cxn modelId="{FAA63BD7-0801-4646-A7B2-3B19FDC04439}" type="presOf" srcId="{0954AD93-A864-4A8B-98CD-38887D79823F}" destId="{CFB5FD75-2BE9-4674-9BE3-967AEF875C55}" srcOrd="0" destOrd="0" presId="urn:microsoft.com/office/officeart/2005/8/layout/vList2"/>
    <dgm:cxn modelId="{0DF4C93B-8B13-4280-A019-D44280F1D8C2}" srcId="{28ECA219-E1FD-40B1-A916-F8456A201363}" destId="{969BC18C-E188-490E-A52A-AFCFC7957AEF}" srcOrd="1" destOrd="0" parTransId="{972E53CE-1D09-4701-A82F-D7D8B0069DFD}" sibTransId="{08866B2D-D124-4D30-B6A7-46DD5B2073BA}"/>
    <dgm:cxn modelId="{504BA91E-8324-41CC-ACA0-26978A8A68E9}" type="presOf" srcId="{50DCF23B-A21E-4972-B663-4CAC3997E6FC}" destId="{4BB9E4FB-78AB-4C3F-891C-98D66B13165A}" srcOrd="0" destOrd="0" presId="urn:microsoft.com/office/officeart/2005/8/layout/vList2"/>
    <dgm:cxn modelId="{F39C6DBB-F431-4430-A53E-ABACE68A9CA9}" type="presOf" srcId="{52D7EF08-184E-4EF6-946C-1978AB62AF49}" destId="{C614C1DF-C6C5-4FB9-9A36-FF962064E422}" srcOrd="0" destOrd="0" presId="urn:microsoft.com/office/officeart/2005/8/layout/vList2"/>
    <dgm:cxn modelId="{E95ED316-E011-484E-8726-5C7981E5916C}" type="presOf" srcId="{28ECA219-E1FD-40B1-A916-F8456A201363}" destId="{9BF780F1-441C-4420-AEB1-69340B084C65}" srcOrd="0" destOrd="0" presId="urn:microsoft.com/office/officeart/2005/8/layout/vList2"/>
    <dgm:cxn modelId="{6159A599-FEA3-4407-BC0D-84772F7D7001}" type="presOf" srcId="{969BC18C-E188-490E-A52A-AFCFC7957AEF}" destId="{C33B09F3-C697-44B1-9589-105643C77377}" srcOrd="0" destOrd="0" presId="urn:microsoft.com/office/officeart/2005/8/layout/vList2"/>
    <dgm:cxn modelId="{C45211A2-CE1B-4633-982F-4E7F4566966E}" type="presParOf" srcId="{9BF780F1-441C-4420-AEB1-69340B084C65}" destId="{4BB9E4FB-78AB-4C3F-891C-98D66B13165A}" srcOrd="0" destOrd="0" presId="urn:microsoft.com/office/officeart/2005/8/layout/vList2"/>
    <dgm:cxn modelId="{1D19C5CE-9658-4D66-9A87-4D1E6DFA4FAF}" type="presParOf" srcId="{9BF780F1-441C-4420-AEB1-69340B084C65}" destId="{C614C1DF-C6C5-4FB9-9A36-FF962064E422}" srcOrd="1" destOrd="0" presId="urn:microsoft.com/office/officeart/2005/8/layout/vList2"/>
    <dgm:cxn modelId="{DD3CFBF5-099A-443D-A44F-6EC9F6D99026}" type="presParOf" srcId="{9BF780F1-441C-4420-AEB1-69340B084C65}" destId="{C33B09F3-C697-44B1-9589-105643C77377}" srcOrd="2" destOrd="0" presId="urn:microsoft.com/office/officeart/2005/8/layout/vList2"/>
    <dgm:cxn modelId="{E54E5023-89C0-4743-AC9C-B6125863ABD5}" type="presParOf" srcId="{9BF780F1-441C-4420-AEB1-69340B084C65}" destId="{144B38FD-B61A-474A-A3ED-ABC6D64C3C05}" srcOrd="3" destOrd="0" presId="urn:microsoft.com/office/officeart/2005/8/layout/vList2"/>
    <dgm:cxn modelId="{BCA3FA1E-AF18-4787-B14F-8DCD89572A03}" type="presParOf" srcId="{9BF780F1-441C-4420-AEB1-69340B084C65}" destId="{CFB5FD75-2BE9-4674-9BE3-967AEF875C55}" srcOrd="4"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Studied 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AC0242A3-F65F-4F02-8355-046BFD8A5D4C}" type="presOf" srcId="{F0C43BC7-0B40-4B4C-99FB-28C8161FD48A}" destId="{2F9A748D-117E-4FA1-9DCF-DFEC2FD08392}" srcOrd="0" destOrd="0" presId="urn:microsoft.com/office/officeart/2005/8/layout/vList2"/>
    <dgm:cxn modelId="{D9231648-67FD-43B8-9C06-C67C23E29E31}" type="presOf" srcId="{C632B0BE-FB50-4BED-956A-ADDFD579CF73}" destId="{067576C0-14F1-42CC-8EB3-2C856D001886}" srcOrd="0" destOrd="2" presId="urn:microsoft.com/office/officeart/2005/8/layout/vList2"/>
    <dgm:cxn modelId="{DF4E3833-4FF3-4607-A230-C50D0F4FA18F}" type="presOf" srcId="{3AC74038-1798-4045-A1C6-54F8E6B5F5CC}" destId="{FC4EBE70-90E8-411A-9FB0-6B1AC4A87B93}"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D1BD02AC-FD77-4CA5-A2BC-1B781E1C9C7F}" srcId="{612DB3D6-486D-4652-9F17-1663BA2EE29E}" destId="{08C65B1D-1751-494C-81B9-22B6D701E6FD}" srcOrd="1" destOrd="0" parTransId="{894622AF-44B8-4F24-B2C3-41601843BD39}" sibTransId="{B09735A5-470D-4AD3-8C51-5BA29F35C731}"/>
    <dgm:cxn modelId="{E471E739-A6EA-4F89-9E03-522A7C9A367C}" srcId="{7BA9DAB4-01A2-4FD2-9B66-D4A2641783E3}" destId="{612DB3D6-486D-4652-9F17-1663BA2EE29E}" srcOrd="2" destOrd="0" parTransId="{B7B2F91A-3286-4D3E-BF6D-B3BCB753CF51}" sibTransId="{2CF3F127-4A04-4686-A96C-310A1DA53C50}"/>
    <dgm:cxn modelId="{6B0F4BE9-CC6C-48E3-A49A-A1154F6C00E2}" type="presOf" srcId="{08C65B1D-1751-494C-81B9-22B6D701E6FD}" destId="{FC4EBE70-90E8-411A-9FB0-6B1AC4A87B93}" srcOrd="0" destOrd="1" presId="urn:microsoft.com/office/officeart/2005/8/layout/vList2"/>
    <dgm:cxn modelId="{03D0F556-5CF3-43BA-9086-C0C353A4CE62}" srcId="{36FCE294-578E-4239-AA31-8C08B22CBF44}" destId="{35CDCF9D-8603-4868-9AA8-C6854BF41F55}" srcOrd="2" destOrd="0" parTransId="{647980E4-36BE-4E61-8FD0-EA6D21306A32}" sibTransId="{F630D8BE-21C6-4024-A767-5650403A55A1}"/>
    <dgm:cxn modelId="{EEEA473A-7A4E-40F9-9426-6B76593F213F}" type="presOf" srcId="{36FCE294-578E-4239-AA31-8C08B22CBF44}" destId="{8A870AE5-E3AF-43FA-9452-9EBE4F33EAFC}" srcOrd="0" destOrd="0" presId="urn:microsoft.com/office/officeart/2005/8/layout/vList2"/>
    <dgm:cxn modelId="{F36C0FB9-42D0-49B6-8BD5-E20FF6930E1E}" srcId="{F0C43BC7-0B40-4B4C-99FB-28C8161FD48A}" destId="{C632B0BE-FB50-4BED-956A-ADDFD579CF73}" srcOrd="2" destOrd="0" parTransId="{8E4C43C1-705F-49B7-B466-C2CF2C5637F7}" sibTransId="{22F7CD6A-04E9-481C-AA91-CE8F40FD0887}"/>
    <dgm:cxn modelId="{F15B4B30-77E8-41BA-BE8A-43354E64EAB9}" srcId="{612DB3D6-486D-4652-9F17-1663BA2EE29E}" destId="{3AC74038-1798-4045-A1C6-54F8E6B5F5CC}" srcOrd="0" destOrd="0" parTransId="{EB7523AD-62F0-4C89-899C-AF924BFDF325}" sibTransId="{65043AFA-418A-4947-A76A-2936A29DC319}"/>
    <dgm:cxn modelId="{045C840D-0866-4462-8103-81E5DBDA8241}" srcId="{7BA9DAB4-01A2-4FD2-9B66-D4A2641783E3}" destId="{36FCE294-578E-4239-AA31-8C08B22CBF44}" srcOrd="1" destOrd="0" parTransId="{D494B079-AF16-4075-A7E2-AF54262D5CAC}" sibTransId="{FDDD0C38-717B-4AA4-BCC7-19368C518786}"/>
    <dgm:cxn modelId="{3E8DF4F4-53BC-42EC-960C-6F7BF6A52D79}" type="presOf" srcId="{FC352735-91DD-4872-9A13-BB59DD998080}" destId="{8F634EB4-A193-411D-9844-110E9096E6CF}" srcOrd="0" destOrd="1" presId="urn:microsoft.com/office/officeart/2005/8/layout/vList2"/>
    <dgm:cxn modelId="{AE69D878-4676-4FC4-BED3-3D2623B23141}" type="presOf" srcId="{473440C5-C520-4226-8A7F-47C9AC0CABB2}" destId="{067576C0-14F1-42CC-8EB3-2C856D001886}" srcOrd="0" destOrd="1" presId="urn:microsoft.com/office/officeart/2005/8/layout/vList2"/>
    <dgm:cxn modelId="{B53C6435-5A71-454D-821A-664520B30165}" type="presOf" srcId="{B845101C-6DC6-492E-AD3D-3F1BE3B050E4}" destId="{067576C0-14F1-42CC-8EB3-2C856D001886}" srcOrd="0" destOrd="0" presId="urn:microsoft.com/office/officeart/2005/8/layout/vList2"/>
    <dgm:cxn modelId="{74B8E8A6-E3AB-4141-8882-C5F1A7A3028A}" srcId="{F0C43BC7-0B40-4B4C-99FB-28C8161FD48A}" destId="{B845101C-6DC6-492E-AD3D-3F1BE3B050E4}" srcOrd="0" destOrd="0" parTransId="{C8B6581C-5934-4EE7-B48E-47FF6E70D1F7}" sibTransId="{16FC23EA-2453-42C7-B3D6-8AB0DCAA2332}"/>
    <dgm:cxn modelId="{A55D3287-5904-4646-A248-AF1A00BED14D}" type="presOf" srcId="{A3E90851-5523-4195-BF44-EE29A49306CB}" destId="{8F634EB4-A193-411D-9844-110E9096E6CF}" srcOrd="0" destOrd="0" presId="urn:microsoft.com/office/officeart/2005/8/layout/vList2"/>
    <dgm:cxn modelId="{712B3976-D3CB-46DA-AE20-728CBC27B67E}" type="presOf" srcId="{7BA9DAB4-01A2-4FD2-9B66-D4A2641783E3}" destId="{3C21564A-D06F-48C8-9EFB-F5D1B8409CF7}" srcOrd="0" destOrd="0" presId="urn:microsoft.com/office/officeart/2005/8/layout/vList2"/>
    <dgm:cxn modelId="{36AB63E2-6B6A-4496-B9E1-1B37C9CDD709}" type="presOf" srcId="{35CDCF9D-8603-4868-9AA8-C6854BF41F55}" destId="{8F634EB4-A193-411D-9844-110E9096E6CF}" srcOrd="0" destOrd="2" presId="urn:microsoft.com/office/officeart/2005/8/layout/vList2"/>
    <dgm:cxn modelId="{D88015D5-D3A0-42BB-89BD-B81730141B8F}" type="presOf" srcId="{612DB3D6-486D-4652-9F17-1663BA2EE29E}" destId="{8D1E576F-4533-4D9E-8711-3706EE60862B}" srcOrd="0" destOrd="0"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02BBAE6A-8836-4414-AFFB-BB91739848F1}" srcId="{36FCE294-578E-4239-AA31-8C08B22CBF44}" destId="{A3E90851-5523-4195-BF44-EE29A49306CB}" srcOrd="0" destOrd="0" parTransId="{B280A47B-1F1D-4D85-A9D3-C35E3F34B122}" sibTransId="{515120D7-B924-4A51-8882-FA7AB323D7A4}"/>
    <dgm:cxn modelId="{8A340835-FD91-43B8-B901-E86FB532849D}" srcId="{F0C43BC7-0B40-4B4C-99FB-28C8161FD48A}" destId="{473440C5-C520-4226-8A7F-47C9AC0CABB2}" srcOrd="1" destOrd="0" parTransId="{2C7E859E-CA6F-40CA-91D6-A4ECE88EA240}" sibTransId="{EBE354EA-1E1D-463F-AF14-3FF9C9F3EE35}"/>
    <dgm:cxn modelId="{8AE9081D-5017-4F20-9F08-9A49BF43A6F6}" type="presParOf" srcId="{3C21564A-D06F-48C8-9EFB-F5D1B8409CF7}" destId="{2F9A748D-117E-4FA1-9DCF-DFEC2FD08392}" srcOrd="0" destOrd="0" presId="urn:microsoft.com/office/officeart/2005/8/layout/vList2"/>
    <dgm:cxn modelId="{B2614780-6900-452A-9BFA-FD3A7812D793}" type="presParOf" srcId="{3C21564A-D06F-48C8-9EFB-F5D1B8409CF7}" destId="{067576C0-14F1-42CC-8EB3-2C856D001886}" srcOrd="1" destOrd="0" presId="urn:microsoft.com/office/officeart/2005/8/layout/vList2"/>
    <dgm:cxn modelId="{C335D96F-2631-42FF-99A2-FF191E553CBA}" type="presParOf" srcId="{3C21564A-D06F-48C8-9EFB-F5D1B8409CF7}" destId="{8A870AE5-E3AF-43FA-9452-9EBE4F33EAFC}" srcOrd="2" destOrd="0" presId="urn:microsoft.com/office/officeart/2005/8/layout/vList2"/>
    <dgm:cxn modelId="{81403C5D-D600-4DF7-872B-DB19D050E6D3}" type="presParOf" srcId="{3C21564A-D06F-48C8-9EFB-F5D1B8409CF7}" destId="{8F634EB4-A193-411D-9844-110E9096E6CF}" srcOrd="3" destOrd="0" presId="urn:microsoft.com/office/officeart/2005/8/layout/vList2"/>
    <dgm:cxn modelId="{1F94A429-358F-4765-9108-A16D8EF8114A}" type="presParOf" srcId="{3C21564A-D06F-48C8-9EFB-F5D1B8409CF7}" destId="{8D1E576F-4533-4D9E-8711-3706EE60862B}" srcOrd="4" destOrd="0" presId="urn:microsoft.com/office/officeart/2005/8/layout/vList2"/>
    <dgm:cxn modelId="{577797C1-C636-4939-99CE-DAC9E920027E}"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4C473AA5-8130-45A3-90BA-008ACD3328C5}" type="presOf" srcId="{8A9AA25A-0FFF-4C46-BEBD-E31DD56BAE9E}" destId="{AB8BDBB6-E382-4007-A73B-6D07AA6202C4}"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9B228E2B-6EB2-44FA-AA01-FA11471560E6}" type="presOf" srcId="{1F4F61C2-DD58-487C-9FD2-A5F756BF2F33}" destId="{97D63AB8-7C7D-405C-9C71-E8F43BB4CA67}"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FB801CA-9EDA-44B3-A32C-0B1FEB8FF0F5}" type="presOf" srcId="{03B13616-F761-4A97-BFE7-D10597F1EFFE}" destId="{637B1EF9-9A90-4191-A66A-4F4D1FB26665}"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D8BB2225-E099-47AD-8D7E-6F657462B728}" srcId="{03B13616-F761-4A97-BFE7-D10597F1EFFE}" destId="{0E875E17-F02D-4F50-8516-277AD730185B}" srcOrd="6" destOrd="0" parTransId="{D002A93D-FB50-47DA-AF08-B55E259FD8C5}" sibTransId="{A0775273-1A36-4C8B-B557-91E67D15CDC5}"/>
    <dgm:cxn modelId="{BD53DA0A-F579-4F40-8C09-89496458696F}"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7ECC0B8A-C020-48A2-B4D9-967B87786F32}" type="presOf" srcId="{3239DF5D-AA24-4D8E-881B-D4EDD9958525}" destId="{89ED1F14-88E8-44C7-9E9C-590FFAF3DE35}" srcOrd="0" destOrd="0" presId="urn:microsoft.com/office/officeart/2005/8/layout/vList2"/>
    <dgm:cxn modelId="{1E01FDCC-01FA-46F2-A1D5-94420A9DC9D5}" type="presOf" srcId="{EF9E4987-B707-45A0-AC04-602150517800}" destId="{1ADF64C4-87E9-41B0-A8B6-ACA438EB17CF}" srcOrd="0" destOrd="0" presId="urn:microsoft.com/office/officeart/2005/8/layout/vList2"/>
    <dgm:cxn modelId="{81425E94-51DD-49EB-8D0F-6DA4F474283D}" type="presOf" srcId="{0A8536FC-5EBA-4991-BB4F-6198C4627F4A}" destId="{CBC6442A-B143-4A3A-8D1F-D68693F2B6FF}"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0B6AE723-5627-473E-934A-BD323DDAAB13}" type="presOf" srcId="{E422103F-9A31-4980-A5FD-AB7FD8C51C87}" destId="{86721F51-7133-4076-B308-CBEFCE65CEE0}" srcOrd="0" destOrd="0" presId="urn:microsoft.com/office/officeart/2005/8/layout/vList2"/>
    <dgm:cxn modelId="{27550ED4-CC57-4465-B1CB-BEA8B7A6BD77}" srcId="{C8805834-14D2-4477-B7E7-F37419C755DB}" destId="{E422103F-9A31-4980-A5FD-AB7FD8C51C87}" srcOrd="5" destOrd="0" parTransId="{7F707802-D6BC-489D-BD8E-05CA12F6F292}" sibTransId="{D88357E6-05FF-41C7-84D1-8B0E5172CBE1}"/>
    <dgm:cxn modelId="{A03383DB-6317-4259-ABC8-09A62ED7B8E5}"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DAAF3F6F-FF5C-484B-B089-19F4F0D2E5C5}" type="presOf" srcId="{D4748369-2784-4208-9260-6A50F1B97022}" destId="{2DBB7390-2C8F-452E-ABEF-C317FB98D583}"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76D9261C-C870-4255-82C3-8C48E8BC88F4}" type="presOf" srcId="{2723CA21-AE6B-4FEC-A1D1-E85C7E8B52E8}" destId="{995C0DC1-0311-461C-BE8C-D5DB7D6F0F2A}"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652DD10A-FE5D-413F-891E-391D36148A0D}" type="presOf" srcId="{C8805834-14D2-4477-B7E7-F37419C755DB}" destId="{3F65A0C7-7706-4014-AE48-23113B705DB7}" srcOrd="0" destOrd="0" presId="urn:microsoft.com/office/officeart/2005/8/layout/vList2"/>
    <dgm:cxn modelId="{BB90F41B-8704-410B-A027-E76837C8EC42}" type="presOf" srcId="{83938891-0C89-4DAE-B582-92D8D2004209}" destId="{2D741326-E2EC-4E43-BFE5-9EF80D366155}" srcOrd="0" destOrd="0" presId="urn:microsoft.com/office/officeart/2005/8/layout/vList2"/>
    <dgm:cxn modelId="{15044CB2-2A1B-4F7B-A0C7-32CD73E05531}" srcId="{C8805834-14D2-4477-B7E7-F37419C755DB}" destId="{83938891-0C89-4DAE-B582-92D8D2004209}" srcOrd="2" destOrd="0" parTransId="{09DA25B3-163F-4FC0-A118-A3E575FCA03D}" sibTransId="{C9C23A26-8B14-43A9-8C82-4825705A94D9}"/>
    <dgm:cxn modelId="{42661BB9-05D1-474D-8585-CD165006E4BB}" type="presOf" srcId="{CDDE1AFE-83A2-4226-8753-CC88FF85949A}" destId="{5B55CAA9-F410-423C-8B5B-77A49DC01E9D}"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7F3018D8-E19D-4C19-A399-8C5B5908ACDA}" type="presOf" srcId="{C439A3D9-CCDA-4270-8B81-F1329FC25C95}" destId="{2F2602ED-19E0-4F49-9E2B-F34204551CBC}"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F1FD0BBF-45D5-40FF-93B4-F53DD833C7A9}" type="presOf" srcId="{C8805834-14D2-4477-B7E7-F37419C755DB}" destId="{3F65A0C7-7706-4014-AE48-23113B705DB7}"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15044CB2-2A1B-4F7B-A0C7-32CD73E05531}" srcId="{C8805834-14D2-4477-B7E7-F37419C755DB}" destId="{83938891-0C89-4DAE-B582-92D8D2004209}" srcOrd="2" destOrd="0" parTransId="{09DA25B3-163F-4FC0-A118-A3E575FCA03D}" sibTransId="{C9C23A26-8B14-43A9-8C82-4825705A94D9}"/>
    <dgm:cxn modelId="{49BD5FB6-851C-4B0A-986B-21C6AD4EEABE}" type="presOf" srcId="{83938891-0C89-4DAE-B582-92D8D2004209}" destId="{2D741326-E2EC-4E43-BFE5-9EF80D366155}" srcOrd="0" destOrd="0" presId="urn:microsoft.com/office/officeart/2005/8/layout/vList2"/>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022BEAE-4507-4BC6-91AC-3B129723EEC1}" type="presOf" srcId="{1F4F61C2-DD58-487C-9FD2-A5F756BF2F33}" destId="{97D63AB8-7C7D-405C-9C71-E8F43BB4CA67}" srcOrd="0" destOrd="0" presId="urn:microsoft.com/office/officeart/2005/8/layout/vList2"/>
    <dgm:cxn modelId="{95087B37-C542-4E27-B2D8-9560A258B2D0}" type="presOf" srcId="{03B13616-F761-4A97-BFE7-D10597F1EFFE}" destId="{637B1EF9-9A90-4191-A66A-4F4D1FB26665}" srcOrd="0" destOrd="0" presId="urn:microsoft.com/office/officeart/2005/8/layout/vList2"/>
    <dgm:cxn modelId="{E7A77791-443E-4B4A-9833-5950E4C861ED}" type="presOf" srcId="{0A8536FC-5EBA-4991-BB4F-6198C4627F4A}" destId="{CBC6442A-B143-4A3A-8D1F-D68693F2B6FF}"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413D7F7A-5605-4DB3-B03E-E63B668949C7}"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95FE45C4-0272-4C06-9EFE-A8403544782F}" srcId="{03B13616-F761-4A97-BFE7-D10597F1EFFE}" destId="{EF9E4987-B707-45A0-AC04-602150517800}" srcOrd="4" destOrd="0" parTransId="{1ED7F18A-091A-4E09-B0FB-23F756699AC2}" sibTransId="{7D9D3C27-B821-463A-8AE4-CD444CEED777}"/>
    <dgm:cxn modelId="{260493C9-3017-4C76-8546-916EC1DBB567}" srcId="{03B13616-F761-4A97-BFE7-D10597F1EFFE}" destId="{8A9AA25A-0FFF-4C46-BEBD-E31DD56BAE9E}" srcOrd="2" destOrd="0" parTransId="{D8ED8627-773D-4EFC-89BA-814A93076A07}" sibTransId="{93DC3175-A4F9-4527-BF89-3C11AC9664B6}"/>
    <dgm:cxn modelId="{C34F9601-521A-4011-8AEF-78E0D42FB506}" srcId="{03B13616-F761-4A97-BFE7-D10597F1EFFE}" destId="{66518B6B-F10A-461B-B3EC-91154DBC2748}" srcOrd="0" destOrd="0" parTransId="{7DE317FA-0926-4368-B150-386D0CCB14DE}" sibTransId="{398DC01F-4FA8-4A48-A60D-29660F007227}"/>
    <dgm:cxn modelId="{F02F9EBC-1418-4114-93DE-E3902FB173EA}" type="presOf" srcId="{7D8AE3CA-F03E-44FC-B165-72F2F10B328C}" destId="{D46A38F0-0A7F-4526-B188-892B17686C82}"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6F74A5AC-9EC7-4E9B-AA39-4197B4379DA5}" srcId="{03B13616-F761-4A97-BFE7-D10597F1EFFE}" destId="{0A8536FC-5EBA-4991-BB4F-6198C4627F4A}" srcOrd="7" destOrd="0" parTransId="{DA4305EF-CAD6-4146-ACEB-2FBD56580E12}" sibTransId="{606A7B7C-DFC8-4B0E-9FDD-784B711714B3}"/>
    <dgm:cxn modelId="{3E5121C9-E668-4136-BAB1-C38FBC9F241E}" type="presOf" srcId="{66518B6B-F10A-461B-B3EC-91154DBC2748}" destId="{76B28E95-D619-473D-B14D-D2F114AA0DA7}" srcOrd="0" destOrd="0" presId="urn:microsoft.com/office/officeart/2005/8/layout/vList2"/>
    <dgm:cxn modelId="{C6002728-1974-4278-A715-9A69E3D68963}" type="presOf" srcId="{3239DF5D-AA24-4D8E-881B-D4EDD9958525}" destId="{89ED1F14-88E8-44C7-9E9C-590FFAF3DE35}" srcOrd="0" destOrd="0" presId="urn:microsoft.com/office/officeart/2005/8/layout/vList2"/>
    <dgm:cxn modelId="{469B47F9-7A63-4413-B891-9E33FA3B91A5}" type="presOf" srcId="{EF9E4987-B707-45A0-AC04-602150517800}" destId="{1ADF64C4-87E9-41B0-A8B6-ACA438EB17CF}" srcOrd="0" destOrd="0" presId="urn:microsoft.com/office/officeart/2005/8/layout/vList2"/>
    <dgm:cxn modelId="{582064FE-D697-4244-AF5D-3BC2C14EF0E7}" type="presOf" srcId="{0E875E17-F02D-4F50-8516-277AD730185B}" destId="{7EE41B94-35F4-480F-8DB0-51E8791F4ADD}" srcOrd="0" destOrd="0" presId="urn:microsoft.com/office/officeart/2005/8/layout/vList2"/>
    <dgm:cxn modelId="{900B3EE1-6555-435B-BD86-AA1B55DDB104}" type="presParOf" srcId="{637B1EF9-9A90-4191-A66A-4F4D1FB26665}" destId="{76B28E95-D619-473D-B14D-D2F114AA0DA7}" srcOrd="0" destOrd="0" presId="urn:microsoft.com/office/officeart/2005/8/layout/vList2"/>
    <dgm:cxn modelId="{1080BA93-51B5-4983-9856-643EF422A383}" type="presParOf" srcId="{637B1EF9-9A90-4191-A66A-4F4D1FB26665}" destId="{F5AD7F87-7735-4C77-A14D-D09A85F2E878}" srcOrd="1" destOrd="0" presId="urn:microsoft.com/office/officeart/2005/8/layout/vList2"/>
    <dgm:cxn modelId="{405530A7-664E-4312-8D50-D496EEB6DDFF}" type="presParOf" srcId="{637B1EF9-9A90-4191-A66A-4F4D1FB26665}" destId="{97D63AB8-7C7D-405C-9C71-E8F43BB4CA67}" srcOrd="2" destOrd="0" presId="urn:microsoft.com/office/officeart/2005/8/layout/vList2"/>
    <dgm:cxn modelId="{7E10B8AE-49C8-4314-93B6-EA663077098F}" type="presParOf" srcId="{637B1EF9-9A90-4191-A66A-4F4D1FB26665}" destId="{6398CFEF-3833-470E-9803-F8BB5306A719}" srcOrd="3" destOrd="0" presId="urn:microsoft.com/office/officeart/2005/8/layout/vList2"/>
    <dgm:cxn modelId="{B6E02EA1-C13E-449C-842B-FBD2880A93E9}" type="presParOf" srcId="{637B1EF9-9A90-4191-A66A-4F4D1FB26665}" destId="{AB8BDBB6-E382-4007-A73B-6D07AA6202C4}" srcOrd="4" destOrd="0" presId="urn:microsoft.com/office/officeart/2005/8/layout/vList2"/>
    <dgm:cxn modelId="{BD1CCCEF-8513-429F-A7B1-7ABBB5CD267B}" type="presParOf" srcId="{637B1EF9-9A90-4191-A66A-4F4D1FB26665}" destId="{B39E5646-F79A-4F4B-B6F8-0598A292EA57}" srcOrd="5" destOrd="0" presId="urn:microsoft.com/office/officeart/2005/8/layout/vList2"/>
    <dgm:cxn modelId="{634BCF00-6529-4943-A040-88EA72195E3E}" type="presParOf" srcId="{637B1EF9-9A90-4191-A66A-4F4D1FB26665}" destId="{89ED1F14-88E8-44C7-9E9C-590FFAF3DE35}" srcOrd="6" destOrd="0" presId="urn:microsoft.com/office/officeart/2005/8/layout/vList2"/>
    <dgm:cxn modelId="{AB6B1E98-837B-4B36-9A33-4C6562CD444E}" type="presParOf" srcId="{637B1EF9-9A90-4191-A66A-4F4D1FB26665}" destId="{448DC109-6256-44CA-812A-BF7DFF0D92FB}" srcOrd="7" destOrd="0" presId="urn:microsoft.com/office/officeart/2005/8/layout/vList2"/>
    <dgm:cxn modelId="{7BAE5D21-3CFA-49E3-BBE9-F64A907F374C}" type="presParOf" srcId="{637B1EF9-9A90-4191-A66A-4F4D1FB26665}" destId="{1ADF64C4-87E9-41B0-A8B6-ACA438EB17CF}" srcOrd="8" destOrd="0" presId="urn:microsoft.com/office/officeart/2005/8/layout/vList2"/>
    <dgm:cxn modelId="{3763B37E-F857-44B6-9734-3ACB62C8FAD7}" type="presParOf" srcId="{637B1EF9-9A90-4191-A66A-4F4D1FB26665}" destId="{125469D6-1305-49CA-B6F7-E4043309AD80}" srcOrd="9" destOrd="0" presId="urn:microsoft.com/office/officeart/2005/8/layout/vList2"/>
    <dgm:cxn modelId="{0221AF99-EAD6-4360-9BFC-C4A73A239C6B}" type="presParOf" srcId="{637B1EF9-9A90-4191-A66A-4F4D1FB26665}" destId="{D46A38F0-0A7F-4526-B188-892B17686C82}" srcOrd="10" destOrd="0" presId="urn:microsoft.com/office/officeart/2005/8/layout/vList2"/>
    <dgm:cxn modelId="{AA12DE03-07D5-488A-8CE0-244D66218660}" type="presParOf" srcId="{637B1EF9-9A90-4191-A66A-4F4D1FB26665}" destId="{1F94F50E-A767-404F-BA08-21CA739654BF}" srcOrd="11" destOrd="0" presId="urn:microsoft.com/office/officeart/2005/8/layout/vList2"/>
    <dgm:cxn modelId="{43C8ACC2-2E75-4613-A2C0-1FE9ED8E76C3}" type="presParOf" srcId="{637B1EF9-9A90-4191-A66A-4F4D1FB26665}" destId="{7EE41B94-35F4-480F-8DB0-51E8791F4ADD}" srcOrd="12" destOrd="0" presId="urn:microsoft.com/office/officeart/2005/8/layout/vList2"/>
    <dgm:cxn modelId="{2AD16326-9FD9-4A63-B63C-CDB66EC8AC67}" type="presParOf" srcId="{637B1EF9-9A90-4191-A66A-4F4D1FB26665}" destId="{612F6B15-BCB4-4FCA-B6A1-86123A1DB3B1}" srcOrd="13" destOrd="0" presId="urn:microsoft.com/office/officeart/2005/8/layout/vList2"/>
    <dgm:cxn modelId="{6F245433-201E-4805-BE38-CDF246A21008}"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B7096244-C956-4249-82E0-13B05A99CEDF}" type="presOf" srcId="{6A0B9359-E6BC-4989-A1B3-7CD48DE44E69}" destId="{68939DFC-2963-4F8F-9855-1913662AF088}" srcOrd="0" destOrd="0"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0F40D0DB-3AB2-428F-87D3-ED550A1AEB9E}" type="presOf" srcId="{ED6DB1EC-E89D-4D03-9050-FF889616A55A}" destId="{BAA4CFA5-27E6-461B-A61E-C43D78E24E95}" srcOrd="0" destOrd="0" presId="urn:microsoft.com/office/officeart/2005/8/layout/vList6"/>
    <dgm:cxn modelId="{A423064E-9C41-4BA1-9AFD-F4A598562EC1}" srcId="{ED6DB1EC-E89D-4D03-9050-FF889616A55A}" destId="{A94C28C4-5577-4713-AA44-D5FE480BAEDF}" srcOrd="1" destOrd="0" parTransId="{66BFEFBF-3D4B-4106-A175-E7905FF8826B}" sibTransId="{6A3CB517-7334-4285-8833-2BE260426CE6}"/>
    <dgm:cxn modelId="{CA134C2D-823C-475F-BDFC-BAACA4E997A1}" type="presOf" srcId="{7849B53E-3E77-4DE2-92D9-0B92491FF270}" destId="{01F93A9F-33B1-4723-996C-B4915796595D}"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25439313-9164-4F43-A8CF-AF7F00BC6B30}" srcId="{ED6DB1EC-E89D-4D03-9050-FF889616A55A}" destId="{7849B53E-3E77-4DE2-92D9-0B92491FF270}" srcOrd="0" destOrd="0" parTransId="{240C199D-9A68-4BB5-892F-CE4294B21293}" sibTransId="{492E3CE2-BEF5-4EC8-AD71-B1C8C619D020}"/>
    <dgm:cxn modelId="{0AA1929E-DC7F-496B-B505-449509778660}" type="presOf" srcId="{AC85EFE9-34D7-4BAD-9E80-CE59F3220E7C}" destId="{09767AD1-2569-4918-BDDB-E96010F8A8E8}" srcOrd="0" destOrd="1"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ED75847-8878-4BEE-AFA0-9A7B71A5BFFB}" type="presOf" srcId="{2ED671FE-6A2E-4AF6-9DB9-2A60CF7C717E}" destId="{09767AD1-2569-4918-BDDB-E96010F8A8E8}" srcOrd="0" destOrd="0"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02A00-A7DF-4ED1-B79B-12AAFAB470A1}">
      <dsp:nvSpPr>
        <dsp:cNvPr id="0" name=""/>
        <dsp:cNvSpPr/>
      </dsp:nvSpPr>
      <dsp:spPr>
        <a:xfrm>
          <a:off x="0" y="29000"/>
          <a:ext cx="60960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Communication Environment</a:t>
          </a:r>
          <a:endParaRPr lang="en-US" sz="3000" kern="1200" dirty="0">
            <a:latin typeface="Times New Roman" pitchFamily="18" charset="0"/>
            <a:cs typeface="Times New Roman" pitchFamily="18" charset="0"/>
          </a:endParaRPr>
        </a:p>
      </dsp:txBody>
      <dsp:txXfrm>
        <a:off x="0" y="29000"/>
        <a:ext cx="6096000" cy="702000"/>
      </dsp:txXfrm>
    </dsp:sp>
    <dsp:sp modelId="{608F6765-047F-4451-857C-C166311AAF76}">
      <dsp:nvSpPr>
        <dsp:cNvPr id="0" name=""/>
        <dsp:cNvSpPr/>
      </dsp:nvSpPr>
      <dsp:spPr>
        <a:xfrm>
          <a:off x="0" y="817400"/>
          <a:ext cx="6096000" cy="7020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Physical Attributes of the Partner</a:t>
          </a:r>
          <a:endParaRPr lang="en-US" sz="3000" kern="1200" dirty="0">
            <a:latin typeface="Times New Roman" pitchFamily="18" charset="0"/>
            <a:cs typeface="Times New Roman" pitchFamily="18" charset="0"/>
          </a:endParaRPr>
        </a:p>
      </dsp:txBody>
      <dsp:txXfrm>
        <a:off x="0" y="817400"/>
        <a:ext cx="6096000" cy="702000"/>
      </dsp:txXfrm>
    </dsp:sp>
    <dsp:sp modelId="{FC3BEC07-2BD4-45B5-B771-1ADDE70866E8}">
      <dsp:nvSpPr>
        <dsp:cNvPr id="0" name=""/>
        <dsp:cNvSpPr/>
      </dsp:nvSpPr>
      <dsp:spPr>
        <a:xfrm>
          <a:off x="0" y="1605800"/>
          <a:ext cx="6096000" cy="7020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Times New Roman" pitchFamily="18" charset="0"/>
              <a:cs typeface="Times New Roman" pitchFamily="18" charset="0"/>
            </a:rPr>
            <a:t>Behavior of the partner</a:t>
          </a:r>
          <a:endParaRPr lang="en-US" sz="3000" kern="1200" dirty="0">
            <a:latin typeface="Times New Roman" pitchFamily="18" charset="0"/>
            <a:cs typeface="Times New Roman" pitchFamily="18" charset="0"/>
          </a:endParaRPr>
        </a:p>
      </dsp:txBody>
      <dsp:txXfrm>
        <a:off x="0" y="1605800"/>
        <a:ext cx="6096000" cy="7020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0" y="128940"/>
        <a:ext cx="8077200" cy="383760"/>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0" y="2367420"/>
        <a:ext cx="8077200" cy="383760"/>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3512940"/>
        <a:ext cx="8077200" cy="383760"/>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64139"/>
        <a:ext cx="8077200" cy="383760"/>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0" y="3958620"/>
        <a:ext cx="8077200" cy="383760"/>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0" y="1757"/>
        <a:ext cx="8077200" cy="514800"/>
      </dsp:txXfrm>
    </dsp:sp>
    <dsp:sp modelId="{8EEA1C7F-60C9-4B1F-99CE-2D84BFEEFF32}">
      <dsp:nvSpPr>
        <dsp:cNvPr id="0" name=""/>
        <dsp:cNvSpPr/>
      </dsp:nvSpPr>
      <dsp:spPr>
        <a:xfrm>
          <a:off x="0" y="516557"/>
          <a:ext cx="8077200"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30"/>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0" y="1632287"/>
        <a:ext cx="8077200" cy="51480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0" y="2989577"/>
        <a:ext cx="8077200" cy="514800"/>
      </dsp:txXfrm>
    </dsp:sp>
    <dsp:sp modelId="{85F46B6A-AA75-48CA-B76B-2693638CEE5E}">
      <dsp:nvSpPr>
        <dsp:cNvPr id="0" name=""/>
        <dsp:cNvSpPr/>
      </dsp:nvSpPr>
      <dsp:spPr>
        <a:xfrm>
          <a:off x="0" y="3504377"/>
          <a:ext cx="8077200"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FDE75F-B380-43A5-9324-D977D1EACBAE}">
      <dsp:nvSpPr>
        <dsp:cNvPr id="0" name=""/>
        <dsp:cNvSpPr/>
      </dsp:nvSpPr>
      <dsp:spPr>
        <a:xfrm rot="16200000">
          <a:off x="-1129648" y="1756388"/>
          <a:ext cx="2674620" cy="321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3133" bIns="0" numCol="1" spcCol="1270" anchor="t" anchorCtr="0">
          <a:noAutofit/>
        </a:bodyPr>
        <a:lstStyle/>
        <a:p>
          <a:pPr lvl="0" algn="r" defTabSz="800100">
            <a:lnSpc>
              <a:spcPct val="90000"/>
            </a:lnSpc>
            <a:spcBef>
              <a:spcPct val="0"/>
            </a:spcBef>
            <a:spcAft>
              <a:spcPct val="35000"/>
            </a:spcAft>
          </a:pPr>
          <a:r>
            <a:rPr lang="en-US" sz="1800" b="1" kern="1200" dirty="0" smtClean="0">
              <a:latin typeface="Garamond" pitchFamily="18" charset="0"/>
            </a:rPr>
            <a:t>Sensory Deficit</a:t>
          </a:r>
          <a:endParaRPr lang="en-US" sz="1800" b="1" kern="1200" dirty="0">
            <a:latin typeface="Garamond" pitchFamily="18" charset="0"/>
          </a:endParaRPr>
        </a:p>
      </dsp:txBody>
      <dsp:txXfrm rot="16200000">
        <a:off x="-1129648" y="1756388"/>
        <a:ext cx="2674620" cy="321032"/>
      </dsp:txXfrm>
    </dsp:sp>
    <dsp:sp modelId="{A80210E9-6629-4F52-83A5-4981B1B6A08A}">
      <dsp:nvSpPr>
        <dsp:cNvPr id="0" name=""/>
        <dsp:cNvSpPr/>
      </dsp:nvSpPr>
      <dsp:spPr>
        <a:xfrm>
          <a:off x="368177" y="579594"/>
          <a:ext cx="1599081" cy="267462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283133" rIns="163576" bIns="16357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Visual Impairment</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Low Vision</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Blindness</a:t>
          </a:r>
          <a:endParaRPr lang="en-US" sz="1800" kern="1200" dirty="0">
            <a:latin typeface="Times New Roman" pitchFamily="18" charset="0"/>
            <a:cs typeface="Times New Roman" pitchFamily="18" charset="0"/>
          </a:endParaRP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68177" y="579594"/>
        <a:ext cx="1599081" cy="2674620"/>
      </dsp:txXfrm>
    </dsp:sp>
    <dsp:sp modelId="{F9BB6975-B5A7-4BA6-BE7D-5FB82660E147}">
      <dsp:nvSpPr>
        <dsp:cNvPr id="0" name=""/>
        <dsp:cNvSpPr/>
      </dsp:nvSpPr>
      <dsp:spPr>
        <a:xfrm>
          <a:off x="13941" y="174785"/>
          <a:ext cx="708473" cy="604156"/>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B9E4FB-78AB-4C3F-891C-98D66B13165A}">
      <dsp:nvSpPr>
        <dsp:cNvPr id="0" name=""/>
        <dsp:cNvSpPr/>
      </dsp:nvSpPr>
      <dsp:spPr>
        <a:xfrm>
          <a:off x="0" y="11025"/>
          <a:ext cx="3124200" cy="4317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Body </a:t>
          </a:r>
          <a:endParaRPr lang="en-US" sz="1800" kern="1200" dirty="0"/>
        </a:p>
      </dsp:txBody>
      <dsp:txXfrm>
        <a:off x="0" y="11025"/>
        <a:ext cx="3124200" cy="431730"/>
      </dsp:txXfrm>
    </dsp:sp>
    <dsp:sp modelId="{C614C1DF-C6C5-4FB9-9A36-FF962064E422}">
      <dsp:nvSpPr>
        <dsp:cNvPr id="0" name=""/>
        <dsp:cNvSpPr/>
      </dsp:nvSpPr>
      <dsp:spPr>
        <a:xfrm>
          <a:off x="0" y="44275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Posture</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a:t>
          </a:r>
          <a:endParaRPr lang="en-US" sz="1400" kern="1200" dirty="0"/>
        </a:p>
      </dsp:txBody>
      <dsp:txXfrm>
        <a:off x="0" y="442755"/>
        <a:ext cx="3124200" cy="484380"/>
      </dsp:txXfrm>
    </dsp:sp>
    <dsp:sp modelId="{C33B09F3-C697-44B1-9589-105643C77377}">
      <dsp:nvSpPr>
        <dsp:cNvPr id="0" name=""/>
        <dsp:cNvSpPr/>
      </dsp:nvSpPr>
      <dsp:spPr>
        <a:xfrm>
          <a:off x="0" y="927135"/>
          <a:ext cx="3124200" cy="43173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Face</a:t>
          </a:r>
          <a:endParaRPr lang="en-US" sz="1800" kern="1200" dirty="0"/>
        </a:p>
      </dsp:txBody>
      <dsp:txXfrm>
        <a:off x="0" y="927135"/>
        <a:ext cx="3124200" cy="431730"/>
      </dsp:txXfrm>
    </dsp:sp>
    <dsp:sp modelId="{144B38FD-B61A-474A-A3ED-ABC6D64C3C05}">
      <dsp:nvSpPr>
        <dsp:cNvPr id="0" name=""/>
        <dsp:cNvSpPr/>
      </dsp:nvSpPr>
      <dsp:spPr>
        <a:xfrm>
          <a:off x="0" y="1358865"/>
          <a:ext cx="31242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19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Expressions</a:t>
          </a:r>
          <a:endParaRPr lang="en-US" sz="1400" kern="1200" dirty="0"/>
        </a:p>
        <a:p>
          <a:pPr marL="114300" lvl="1" indent="-114300" algn="l" defTabSz="622300">
            <a:lnSpc>
              <a:spcPct val="90000"/>
            </a:lnSpc>
            <a:spcBef>
              <a:spcPct val="0"/>
            </a:spcBef>
            <a:spcAft>
              <a:spcPct val="20000"/>
            </a:spcAft>
            <a:buChar char="••"/>
          </a:pPr>
          <a:r>
            <a:rPr lang="en-US" sz="1400" kern="1200" dirty="0" smtClean="0"/>
            <a:t>Gestures</a:t>
          </a:r>
          <a:endParaRPr lang="en-US" sz="1400" kern="1200" dirty="0"/>
        </a:p>
      </dsp:txBody>
      <dsp:txXfrm>
        <a:off x="0" y="1358865"/>
        <a:ext cx="3124200" cy="484380"/>
      </dsp:txXfrm>
    </dsp:sp>
    <dsp:sp modelId="{CFB5FD75-2BE9-4674-9BE3-967AEF875C55}">
      <dsp:nvSpPr>
        <dsp:cNvPr id="0" name=""/>
        <dsp:cNvSpPr/>
      </dsp:nvSpPr>
      <dsp:spPr>
        <a:xfrm>
          <a:off x="0" y="1843245"/>
          <a:ext cx="3124200" cy="43173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Eyes</a:t>
          </a:r>
          <a:endParaRPr lang="en-US" sz="1800" kern="1200" dirty="0"/>
        </a:p>
      </dsp:txBody>
      <dsp:txXfrm>
        <a:off x="0" y="1843245"/>
        <a:ext cx="3124200" cy="43173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0" y="14309"/>
        <a:ext cx="8077200" cy="6084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0" y="1618379"/>
        <a:ext cx="8077200" cy="6084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Studied 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0" y="3222449"/>
        <a:ext cx="8077200" cy="6084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0" y="135"/>
        <a:ext cx="8382000" cy="777135"/>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0" y="789534"/>
        <a:ext cx="8382000" cy="777135"/>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0" y="1578932"/>
        <a:ext cx="8382000" cy="777135"/>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0" y="2368331"/>
        <a:ext cx="8382000" cy="777135"/>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0" y="3157729"/>
        <a:ext cx="8382000" cy="777135"/>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0" y="3947128"/>
        <a:ext cx="8382000" cy="7771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0" y="36480"/>
        <a:ext cx="1524000" cy="692640"/>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0" y="835680"/>
        <a:ext cx="1524000" cy="692640"/>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0" y="1634880"/>
        <a:ext cx="1524000" cy="692640"/>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0" y="2434080"/>
        <a:ext cx="1524000" cy="692640"/>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0" y="3233280"/>
        <a:ext cx="1524000" cy="69264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0" y="73979"/>
        <a:ext cx="2819400" cy="411840"/>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0" y="549179"/>
        <a:ext cx="2819400" cy="411840"/>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0" y="1024379"/>
        <a:ext cx="2819400" cy="411840"/>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0" y="1499579"/>
        <a:ext cx="2819400" cy="411840"/>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0" y="1974780"/>
        <a:ext cx="2819400" cy="411840"/>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0" y="2449980"/>
        <a:ext cx="2819400" cy="411840"/>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0" y="2925180"/>
        <a:ext cx="2819400" cy="411840"/>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0" y="3400380"/>
        <a:ext cx="2819400" cy="41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297"/>
        <a:ext cx="2971800" cy="1160859"/>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0" y="0"/>
        <a:ext cx="1981200" cy="1160859"/>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277242"/>
        <a:ext cx="2971800" cy="1160859"/>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0" y="1277242"/>
        <a:ext cx="1981200" cy="1160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drawing1.xml><?xml version="1.0" encoding="utf-8"?>
<c:userShapes xmlns:c="http://schemas.openxmlformats.org/drawingml/2006/chart">
  <cdr:relSizeAnchor xmlns:cdr="http://schemas.openxmlformats.org/drawingml/2006/chartDrawing">
    <cdr:from>
      <cdr:x>0.05263</cdr:x>
      <cdr:y>0.43103</cdr:y>
    </cdr:from>
    <cdr:to>
      <cdr:x>0.20144</cdr:x>
      <cdr:y>0.55638</cdr:y>
    </cdr:to>
    <cdr:sp macro="" textlink="">
      <cdr:nvSpPr>
        <cdr:cNvPr id="2" name="TextBox 10"/>
        <cdr:cNvSpPr txBox="1"/>
      </cdr:nvSpPr>
      <cdr:spPr>
        <a:xfrm xmlns:a="http://schemas.openxmlformats.org/drawingml/2006/main">
          <a:off x="228593" y="1269987"/>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35%</a:t>
          </a:r>
          <a:endParaRPr lang="en-US" b="1" dirty="0"/>
        </a:p>
      </cdr:txBody>
    </cdr:sp>
  </cdr:relSizeAnchor>
  <cdr:relSizeAnchor xmlns:cdr="http://schemas.openxmlformats.org/drawingml/2006/chartDrawing">
    <cdr:from>
      <cdr:x>0.64912</cdr:x>
      <cdr:y>0.4569</cdr:y>
    </cdr:from>
    <cdr:to>
      <cdr:x>0.79793</cdr:x>
      <cdr:y>0.58225</cdr:y>
    </cdr:to>
    <cdr:sp macro="" textlink="">
      <cdr:nvSpPr>
        <cdr:cNvPr id="3" name="TextBox 10"/>
        <cdr:cNvSpPr txBox="1"/>
      </cdr:nvSpPr>
      <cdr:spPr>
        <a:xfrm xmlns:a="http://schemas.openxmlformats.org/drawingml/2006/main">
          <a:off x="2819388" y="1346210"/>
          <a:ext cx="646331"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25%</a:t>
          </a:r>
          <a:endParaRPr lang="en-US" b="1" dirty="0"/>
        </a:p>
      </cdr:txBody>
    </cdr:sp>
  </cdr:relSizeAnchor>
  <cdr:relSizeAnchor xmlns:cdr="http://schemas.openxmlformats.org/drawingml/2006/chartDrawing">
    <cdr:from>
      <cdr:x>0.80702</cdr:x>
      <cdr:y>0.43966</cdr:y>
    </cdr:from>
    <cdr:to>
      <cdr:x>0.96492</cdr:x>
      <cdr:y>0.56501</cdr:y>
    </cdr:to>
    <cdr:sp macro="" textlink="">
      <cdr:nvSpPr>
        <cdr:cNvPr id="4" name="TextBox 10"/>
        <cdr:cNvSpPr txBox="1"/>
      </cdr:nvSpPr>
      <cdr:spPr>
        <a:xfrm xmlns:a="http://schemas.openxmlformats.org/drawingml/2006/main">
          <a:off x="3505200" y="1295400"/>
          <a:ext cx="685816"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r>
            <a:rPr lang="en-US" b="1" dirty="0" smtClean="0"/>
            <a:t>75%</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12/9/2009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12/9/2009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December 9, 2009</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1.png"/><Relationship Id="rId5" Type="http://schemas.openxmlformats.org/officeDocument/2006/relationships/oleObject" Target="../embeddings/oleObject4.bin"/><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jpe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emf"/></Relationships>
</file>

<file path=ppt/slides/_rels/slide35.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3.jpeg"/><Relationship Id="rId7" Type="http://schemas.openxmlformats.org/officeDocument/2006/relationships/image" Target="../media/image27.jpeg"/><Relationship Id="rId12" Type="http://schemas.microsoft.com/office/2007/relationships/diagramDrawing" Target="../diagrams/drawing7.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image" Target="../media/image25.jpeg"/><Relationship Id="rId10" Type="http://schemas.openxmlformats.org/officeDocument/2006/relationships/diagramQuickStyle" Target="../diagrams/quickStyle7.xml"/><Relationship Id="rId4" Type="http://schemas.openxmlformats.org/officeDocument/2006/relationships/image" Target="../media/image24.jpe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smtClean="0">
                <a:latin typeface="Times New Roman" pitchFamily="18" charset="0"/>
                <a:cs typeface="Times New Roman" pitchFamily="18" charset="0"/>
              </a:rPr>
              <a:t>Social Interaction Assistant</a:t>
            </a:r>
            <a:br>
              <a:rPr lang="en-US"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An Assistive and Rehabilitative Technology to Enrich the Social Interactions for Individuals who are Blind and Visually Impaired</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Stereotypic Body Mannerism</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10</a:t>
            </a:fld>
            <a:endParaRPr lang="en-US" dirty="0"/>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18288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pPr lvl="1"/>
            <a:r>
              <a:rPr lang="en-US" dirty="0" smtClean="0">
                <a:latin typeface="Times" pitchFamily="18" charset="0"/>
                <a:cs typeface="Times" pitchFamily="18" charset="0"/>
              </a:rPr>
              <a:t>Mean X</a:t>
            </a:r>
          </a:p>
          <a:p>
            <a:pPr lvl="1"/>
            <a:r>
              <a:rPr lang="en-US" dirty="0" smtClean="0">
                <a:latin typeface="Times" pitchFamily="18" charset="0"/>
                <a:cs typeface="Times" pitchFamily="18" charset="0"/>
              </a:rPr>
              <a:t>Mean Y</a:t>
            </a:r>
          </a:p>
          <a:p>
            <a:pPr lvl="1"/>
            <a:r>
              <a:rPr lang="en-US" dirty="0" smtClean="0">
                <a:latin typeface="Times" pitchFamily="18" charset="0"/>
                <a:cs typeface="Times" pitchFamily="18" charset="0"/>
              </a:rPr>
              <a:t>Mean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14800" y="19050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ight Arrow 7"/>
          <p:cNvSpPr/>
          <p:nvPr/>
        </p:nvSpPr>
        <p:spPr>
          <a:xfrm>
            <a:off x="4114800" y="3276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4114800" y="3657600"/>
            <a:ext cx="685800" cy="2286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3124200" y="1828800"/>
            <a:ext cx="946541" cy="369332"/>
          </a:xfrm>
          <a:prstGeom prst="rect">
            <a:avLst/>
          </a:prstGeom>
          <a:noFill/>
        </p:spPr>
        <p:txBody>
          <a:bodyPr wrap="none" rtlCol="0">
            <a:spAutoFit/>
          </a:bodyPr>
          <a:lstStyle/>
          <a:p>
            <a:r>
              <a:rPr lang="en-US" dirty="0" smtClean="0"/>
              <a:t>Mean X</a:t>
            </a:r>
            <a:endParaRPr lang="en-US" dirty="0"/>
          </a:p>
        </p:txBody>
      </p:sp>
      <p:sp>
        <p:nvSpPr>
          <p:cNvPr id="11" name="TextBox 10"/>
          <p:cNvSpPr txBox="1"/>
          <p:nvPr/>
        </p:nvSpPr>
        <p:spPr>
          <a:xfrm>
            <a:off x="3124200" y="3212068"/>
            <a:ext cx="929357" cy="369332"/>
          </a:xfrm>
          <a:prstGeom prst="rect">
            <a:avLst/>
          </a:prstGeom>
          <a:noFill/>
        </p:spPr>
        <p:txBody>
          <a:bodyPr wrap="none" rtlCol="0">
            <a:spAutoFit/>
          </a:bodyPr>
          <a:lstStyle/>
          <a:p>
            <a:r>
              <a:rPr lang="en-US" dirty="0" smtClean="0"/>
              <a:t>Mean Y</a:t>
            </a:r>
            <a:endParaRPr lang="en-US" dirty="0"/>
          </a:p>
        </p:txBody>
      </p:sp>
      <p:sp>
        <p:nvSpPr>
          <p:cNvPr id="12" name="TextBox 11"/>
          <p:cNvSpPr txBox="1"/>
          <p:nvPr/>
        </p:nvSpPr>
        <p:spPr>
          <a:xfrm>
            <a:off x="3124200" y="3581400"/>
            <a:ext cx="930639" cy="369332"/>
          </a:xfrm>
          <a:prstGeom prst="rect">
            <a:avLst/>
          </a:prstGeom>
          <a:noFill/>
        </p:spPr>
        <p:txBody>
          <a:bodyPr wrap="none" rtlCol="0">
            <a:spAutoFit/>
          </a:bodyPr>
          <a:lstStyle/>
          <a:p>
            <a:r>
              <a:rPr lang="en-US" dirty="0" smtClean="0"/>
              <a:t>Mean Z</a:t>
            </a:r>
            <a:endParaRPr lang="en-US" dirty="0"/>
          </a:p>
        </p:txBody>
      </p:sp>
      <p:sp>
        <p:nvSpPr>
          <p:cNvPr id="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pPr lvl="1"/>
            <a:r>
              <a:rPr lang="en-US" dirty="0" smtClean="0">
                <a:latin typeface="Times" pitchFamily="18" charset="0"/>
                <a:cs typeface="Times" pitchFamily="18" charset="0"/>
              </a:rPr>
              <a:t>Variance of X</a:t>
            </a:r>
          </a:p>
          <a:p>
            <a:pPr lvl="1"/>
            <a:r>
              <a:rPr lang="en-US" dirty="0" smtClean="0">
                <a:latin typeface="Times" pitchFamily="18" charset="0"/>
                <a:cs typeface="Times" pitchFamily="18" charset="0"/>
              </a:rPr>
              <a:t>Variance of Y</a:t>
            </a:r>
          </a:p>
          <a:p>
            <a:pPr lvl="1"/>
            <a:r>
              <a:rPr lang="en-US" dirty="0" smtClean="0">
                <a:latin typeface="Times" pitchFamily="18" charset="0"/>
                <a:cs typeface="Times" pitchFamily="18" charset="0"/>
              </a:rPr>
              <a:t>Variance of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pic>
        <p:nvPicPr>
          <p:cNvPr id="5" name="Picture 4" descr="Rock1.jpg"/>
          <p:cNvPicPr>
            <a:picLocks noChangeAspect="1"/>
          </p:cNvPicPr>
          <p:nvPr/>
        </p:nvPicPr>
        <p:blipFill>
          <a:blip r:embed="rId2" cstate="print"/>
          <a:srcRect l="7736" t="9062" r="27862" b="12473"/>
          <a:stretch>
            <a:fillRect/>
          </a:stretch>
        </p:blipFill>
        <p:spPr>
          <a:xfrm>
            <a:off x="4572000" y="1524000"/>
            <a:ext cx="4346713" cy="3124200"/>
          </a:xfrm>
          <a:prstGeom prst="rect">
            <a:avLst/>
          </a:prstGeom>
        </p:spPr>
      </p:pic>
      <p:sp>
        <p:nvSpPr>
          <p:cNvPr id="7" name="Rectangle 6"/>
          <p:cNvSpPr/>
          <p:nvPr/>
        </p:nvSpPr>
        <p:spPr>
          <a:xfrm>
            <a:off x="4572000" y="1524000"/>
            <a:ext cx="4343400" cy="3124200"/>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p:cNvSpPr/>
          <p:nvPr/>
        </p:nvSpPr>
        <p:spPr>
          <a:xfrm>
            <a:off x="7162800" y="1752600"/>
            <a:ext cx="152400" cy="4572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553200" y="1447800"/>
            <a:ext cx="1303627" cy="369332"/>
          </a:xfrm>
          <a:prstGeom prst="rect">
            <a:avLst/>
          </a:prstGeom>
          <a:noFill/>
        </p:spPr>
        <p:txBody>
          <a:bodyPr wrap="none" rtlCol="0">
            <a:spAutoFit/>
          </a:bodyPr>
          <a:lstStyle/>
          <a:p>
            <a:r>
              <a:rPr lang="en-US" dirty="0" smtClean="0">
                <a:solidFill>
                  <a:schemeClr val="bg1"/>
                </a:solidFill>
              </a:rPr>
              <a:t>Variance  X</a:t>
            </a:r>
            <a:endParaRPr lang="en-US" dirty="0">
              <a:solidFill>
                <a:schemeClr val="bg1"/>
              </a:solidFill>
            </a:endParaRPr>
          </a:p>
        </p:txBody>
      </p:sp>
      <p:sp>
        <p:nvSpPr>
          <p:cNvPr id="15" name="Right Brace 14"/>
          <p:cNvSpPr/>
          <p:nvPr/>
        </p:nvSpPr>
        <p:spPr>
          <a:xfrm>
            <a:off x="6324600" y="2971800"/>
            <a:ext cx="152400" cy="762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638800" y="2362200"/>
            <a:ext cx="1303627" cy="369332"/>
          </a:xfrm>
          <a:prstGeom prst="rect">
            <a:avLst/>
          </a:prstGeom>
          <a:noFill/>
        </p:spPr>
        <p:txBody>
          <a:bodyPr wrap="none" rtlCol="0">
            <a:spAutoFit/>
          </a:bodyPr>
          <a:lstStyle/>
          <a:p>
            <a:r>
              <a:rPr lang="en-US" dirty="0" smtClean="0">
                <a:solidFill>
                  <a:schemeClr val="bg1"/>
                </a:solidFill>
              </a:rPr>
              <a:t>Variance  Y</a:t>
            </a:r>
            <a:endParaRPr lang="en-US" dirty="0">
              <a:solidFill>
                <a:schemeClr val="bg1"/>
              </a:solidFill>
            </a:endParaRPr>
          </a:p>
        </p:txBody>
      </p:sp>
      <p:sp>
        <p:nvSpPr>
          <p:cNvPr id="17" name="Right Brace 16"/>
          <p:cNvSpPr/>
          <p:nvPr/>
        </p:nvSpPr>
        <p:spPr>
          <a:xfrm>
            <a:off x="8001000" y="2667000"/>
            <a:ext cx="228600" cy="1524000"/>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7315200" y="2362200"/>
            <a:ext cx="1303627" cy="369332"/>
          </a:xfrm>
          <a:prstGeom prst="rect">
            <a:avLst/>
          </a:prstGeom>
          <a:noFill/>
        </p:spPr>
        <p:txBody>
          <a:bodyPr wrap="none" rtlCol="0">
            <a:spAutoFit/>
          </a:bodyPr>
          <a:lstStyle/>
          <a:p>
            <a:r>
              <a:rPr lang="en-US" dirty="0" smtClean="0">
                <a:solidFill>
                  <a:schemeClr val="bg1"/>
                </a:solidFill>
              </a:rPr>
              <a:t>Variance  Z</a:t>
            </a:r>
            <a:endParaRPr lang="en-US" dirty="0">
              <a:solidFill>
                <a:schemeClr val="bg1"/>
              </a:solidFill>
            </a:endParaRPr>
          </a:p>
        </p:txBody>
      </p:sp>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47244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Y)</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(Y, Z)</a:t>
            </a:r>
          </a:p>
          <a:p>
            <a:pPr lvl="1"/>
            <a:r>
              <a:rPr lang="en-US" dirty="0" err="1" smtClean="0">
                <a:latin typeface="Times" pitchFamily="18" charset="0"/>
                <a:cs typeface="Times" pitchFamily="18" charset="0"/>
              </a:rPr>
              <a:t>Corr</a:t>
            </a:r>
            <a:r>
              <a:rPr lang="en-US" dirty="0" smtClean="0">
                <a:latin typeface="Times" pitchFamily="18" charset="0"/>
                <a:cs typeface="Times" pitchFamily="18" charset="0"/>
              </a:rPr>
              <a:t> (X, Z)</a:t>
            </a:r>
          </a:p>
        </p:txBody>
      </p:sp>
      <p:sp>
        <p:nvSpPr>
          <p:cNvPr id="3" name="Title 2"/>
          <p:cNvSpPr>
            <a:spLocks noGrp="1"/>
          </p:cNvSpPr>
          <p:nvPr>
            <p:ph type="title"/>
          </p:nvPr>
        </p:nvSpPr>
        <p:spPr>
          <a:xfrm>
            <a:off x="457200" y="152400"/>
            <a:ext cx="8229600" cy="914400"/>
          </a:xfrm>
        </p:spPr>
        <p:txBody>
          <a:bodyPr/>
          <a:lstStyle/>
          <a:p>
            <a:r>
              <a:rPr smtClean="0"/>
              <a:t>Features and 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19458" name="Equation" r:id="rId3" imgW="114120" imgH="215640" progId="Equation.3">
              <p:embed/>
            </p:oleObj>
          </a:graphicData>
        </a:graphic>
      </p:graphicFrame>
      <p:pic>
        <p:nvPicPr>
          <p:cNvPr id="20" name="Picture 19" descr="Corr.jpg"/>
          <p:cNvPicPr>
            <a:picLocks noChangeAspect="1"/>
          </p:cNvPicPr>
          <p:nvPr/>
        </p:nvPicPr>
        <p:blipFill>
          <a:blip r:embed="rId4" cstate="print"/>
          <a:srcRect l="7736" t="3333" r="5723" b="5000"/>
          <a:stretch>
            <a:fillRect/>
          </a:stretch>
        </p:blipFill>
        <p:spPr>
          <a:xfrm>
            <a:off x="4800600" y="1371600"/>
            <a:ext cx="4051069" cy="2590800"/>
          </a:xfrm>
          <a:prstGeom prst="rect">
            <a:avLst/>
          </a:prstGeom>
        </p:spPr>
      </p:pic>
      <p:graphicFrame>
        <p:nvGraphicFramePr>
          <p:cNvPr id="19461" name="Object 5"/>
          <p:cNvGraphicFramePr>
            <a:graphicFrameLocks noChangeAspect="1"/>
          </p:cNvGraphicFramePr>
          <p:nvPr/>
        </p:nvGraphicFramePr>
        <p:xfrm>
          <a:off x="4876799" y="4343400"/>
          <a:ext cx="3762103" cy="685800"/>
        </p:xfrm>
        <a:graphic>
          <a:graphicData uri="http://schemas.openxmlformats.org/presentationml/2006/ole">
            <p:oleObj spid="_x0000_s19461" name="Equation" r:id="rId5" imgW="2438280" imgH="444240" progId="Equation.3">
              <p:embed/>
            </p:oleObj>
          </a:graphicData>
        </a:graphic>
      </p:graphicFrame>
      <p:sp>
        <p:nvSpPr>
          <p:cNvPr id="9"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19461"/>
                                        </p:tgtEl>
                                        <p:attrNameLst>
                                          <p:attrName>style.visibility</p:attrName>
                                        </p:attrNameLst>
                                      </p:cBhvr>
                                      <p:to>
                                        <p:strVal val="visible"/>
                                      </p:to>
                                    </p:set>
                                    <p:animEffect transition="in" filter="blinds(horizontal)">
                                      <p:cBhvr>
                                        <p:cTn id="24"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FT.jpg"/>
          <p:cNvPicPr>
            <a:picLocks noChangeAspect="1"/>
          </p:cNvPicPr>
          <p:nvPr/>
        </p:nvPicPr>
        <p:blipFill>
          <a:blip r:embed="rId3" cstate="print"/>
          <a:srcRect l="7143" t="5714" r="7143" b="4762"/>
          <a:stretch>
            <a:fillRect/>
          </a:stretch>
        </p:blipFill>
        <p:spPr>
          <a:xfrm>
            <a:off x="4800600" y="1219200"/>
            <a:ext cx="3501957"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1"/>
          <p:cNvSpPr>
            <a:spLocks noGrp="1"/>
          </p:cNvSpPr>
          <p:nvPr>
            <p:ph idx="1"/>
          </p:nvPr>
        </p:nvSpPr>
        <p:spPr>
          <a:xfrm>
            <a:off x="457200" y="1295400"/>
            <a:ext cx="8229600" cy="5029200"/>
          </a:xfrm>
        </p:spPr>
        <p:txBody>
          <a:bodyPr>
            <a:normAutofit/>
          </a:bodyPr>
          <a:lstStyle/>
          <a:p>
            <a:r>
              <a:rPr lang="en-US" sz="2800" dirty="0" smtClean="0">
                <a:latin typeface="Times" pitchFamily="18" charset="0"/>
                <a:cs typeface="Times" pitchFamily="18" charset="0"/>
              </a:rPr>
              <a:t>Mean</a:t>
            </a:r>
          </a:p>
          <a:p>
            <a:r>
              <a:rPr lang="en-US" sz="2800" dirty="0" smtClean="0">
                <a:latin typeface="Times" pitchFamily="18" charset="0"/>
                <a:cs typeface="Times" pitchFamily="18" charset="0"/>
              </a:rPr>
              <a:t>Variance</a:t>
            </a:r>
          </a:p>
          <a:p>
            <a:r>
              <a:rPr lang="en-US" sz="2800" dirty="0" smtClean="0">
                <a:latin typeface="Times" pitchFamily="18" charset="0"/>
                <a:cs typeface="Times" pitchFamily="18" charset="0"/>
              </a:rPr>
              <a:t>Correlation between axis</a:t>
            </a:r>
          </a:p>
          <a:p>
            <a:r>
              <a:rPr lang="en-US" sz="2800" dirty="0" smtClean="0">
                <a:latin typeface="Times" pitchFamily="18" charset="0"/>
                <a:cs typeface="Times" pitchFamily="18" charset="0"/>
              </a:rPr>
              <a:t>Variance on FFT on Z axis</a:t>
            </a:r>
          </a:p>
          <a:p>
            <a:r>
              <a:rPr lang="en-US" sz="2800" dirty="0" smtClean="0">
                <a:latin typeface="Times" pitchFamily="18" charset="0"/>
                <a:cs typeface="Times" pitchFamily="18" charset="0"/>
              </a:rPr>
              <a:t>Kurtosis of FFT on Z axis</a:t>
            </a:r>
          </a:p>
        </p:txBody>
      </p:sp>
      <p:sp>
        <p:nvSpPr>
          <p:cNvPr id="3" name="Title 2"/>
          <p:cNvSpPr>
            <a:spLocks noGrp="1"/>
          </p:cNvSpPr>
          <p:nvPr>
            <p:ph type="title"/>
          </p:nvPr>
        </p:nvSpPr>
        <p:spPr>
          <a:xfrm>
            <a:off x="457200" y="152400"/>
            <a:ext cx="8229600" cy="914400"/>
          </a:xfrm>
        </p:spPr>
        <p:txBody>
          <a:bodyPr/>
          <a:lstStyle/>
          <a:p>
            <a:r>
              <a:rPr dirty="0" smtClean="0"/>
              <a:t>Features and </a:t>
            </a:r>
            <a:r>
              <a:rPr dirty="0" err="1" smtClean="0"/>
              <a:t>trianing</a:t>
            </a:r>
            <a:endParaRPr lang="en-US" dirty="0"/>
          </a:p>
        </p:txBody>
      </p:sp>
      <p:graphicFrame>
        <p:nvGraphicFramePr>
          <p:cNvPr id="19" name="Object 18"/>
          <p:cNvGraphicFramePr>
            <a:graphicFrameLocks noChangeAspect="1"/>
          </p:cNvGraphicFramePr>
          <p:nvPr/>
        </p:nvGraphicFramePr>
        <p:xfrm>
          <a:off x="4514850" y="3321050"/>
          <a:ext cx="114300" cy="215900"/>
        </p:xfrm>
        <a:graphic>
          <a:graphicData uri="http://schemas.openxmlformats.org/presentationml/2006/ole">
            <p:oleObj spid="_x0000_s20482" name="Equation" r:id="rId4" imgW="114120" imgH="215640" progId="Equation.3">
              <p:embed/>
            </p:oleObj>
          </a:graphicData>
        </a:graphic>
      </p:graphicFrame>
      <p:sp>
        <p:nvSpPr>
          <p:cNvPr id="9" name="Right Brace 8"/>
          <p:cNvSpPr/>
          <p:nvPr/>
        </p:nvSpPr>
        <p:spPr>
          <a:xfrm rot="5400000">
            <a:off x="6515100" y="3924300"/>
            <a:ext cx="304800" cy="533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172200" y="4343400"/>
            <a:ext cx="1046056" cy="369332"/>
          </a:xfrm>
          <a:prstGeom prst="rect">
            <a:avLst/>
          </a:prstGeom>
          <a:noFill/>
        </p:spPr>
        <p:txBody>
          <a:bodyPr wrap="none" rtlCol="0">
            <a:spAutoFit/>
          </a:bodyPr>
          <a:lstStyle/>
          <a:p>
            <a:r>
              <a:rPr lang="en-US" dirty="0" smtClean="0"/>
              <a:t>Variance</a:t>
            </a:r>
            <a:endParaRPr lang="en-US" dirty="0"/>
          </a:p>
        </p:txBody>
      </p:sp>
      <p:sp>
        <p:nvSpPr>
          <p:cNvPr id="11" name="Right Brace 10"/>
          <p:cNvSpPr/>
          <p:nvPr/>
        </p:nvSpPr>
        <p:spPr>
          <a:xfrm rot="10800000">
            <a:off x="6096000" y="1524000"/>
            <a:ext cx="266700" cy="20955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105400" y="2362200"/>
            <a:ext cx="932243" cy="369332"/>
          </a:xfrm>
          <a:prstGeom prst="rect">
            <a:avLst/>
          </a:prstGeom>
          <a:noFill/>
        </p:spPr>
        <p:txBody>
          <a:bodyPr wrap="none" rtlCol="0">
            <a:spAutoFit/>
          </a:bodyPr>
          <a:lstStyle/>
          <a:p>
            <a:r>
              <a:rPr lang="en-US" dirty="0" smtClean="0"/>
              <a:t>Kurtosis</a:t>
            </a:r>
            <a:endParaRPr lang="en-US" dirty="0"/>
          </a:p>
        </p:txBody>
      </p:sp>
      <p:sp>
        <p:nvSpPr>
          <p:cNvPr id="14" name="TextBox 13"/>
          <p:cNvSpPr txBox="1"/>
          <p:nvPr/>
        </p:nvSpPr>
        <p:spPr>
          <a:xfrm>
            <a:off x="457200" y="4724400"/>
            <a:ext cx="4220130" cy="369332"/>
          </a:xfrm>
          <a:prstGeom prst="rect">
            <a:avLst/>
          </a:prstGeom>
          <a:noFill/>
        </p:spPr>
        <p:txBody>
          <a:bodyPr wrap="none" rtlCol="0">
            <a:spAutoFit/>
          </a:bodyPr>
          <a:lstStyle/>
          <a:p>
            <a:r>
              <a:rPr lang="en-US" dirty="0" smtClean="0">
                <a:latin typeface="Times" pitchFamily="18" charset="0"/>
                <a:cs typeface="Times" pitchFamily="18" charset="0"/>
              </a:rPr>
              <a:t>Feature Vector on a time slice of input data:</a:t>
            </a:r>
            <a:endParaRPr lang="en-US" dirty="0">
              <a:latin typeface="Times" pitchFamily="18" charset="0"/>
              <a:cs typeface="Times" pitchFamily="18" charset="0"/>
            </a:endParaRPr>
          </a:p>
        </p:txBody>
      </p:sp>
      <p:grpSp>
        <p:nvGrpSpPr>
          <p:cNvPr id="4" name="Group 40"/>
          <p:cNvGrpSpPr/>
          <p:nvPr/>
        </p:nvGrpSpPr>
        <p:grpSpPr>
          <a:xfrm>
            <a:off x="533400" y="5180806"/>
            <a:ext cx="8001000" cy="610394"/>
            <a:chOff x="228600" y="5180806"/>
            <a:chExt cx="8001000" cy="610394"/>
          </a:xfrm>
        </p:grpSpPr>
        <p:sp>
          <p:nvSpPr>
            <p:cNvPr id="13" name="Rectangle 12"/>
            <p:cNvSpPr/>
            <p:nvPr/>
          </p:nvSpPr>
          <p:spPr>
            <a:xfrm>
              <a:off x="228600" y="5180806"/>
              <a:ext cx="8001000" cy="609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5400000">
              <a:off x="610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2961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9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2515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1249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345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420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82394" y="5484812"/>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9443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8600" y="5361801"/>
              <a:ext cx="692562" cy="276999"/>
            </a:xfrm>
            <a:prstGeom prst="rect">
              <a:avLst/>
            </a:prstGeom>
            <a:noFill/>
          </p:spPr>
          <p:txBody>
            <a:bodyPr wrap="none" rtlCol="0">
              <a:spAutoFit/>
            </a:bodyPr>
            <a:lstStyle/>
            <a:p>
              <a:r>
                <a:rPr lang="en-US" sz="1200" dirty="0" smtClean="0"/>
                <a:t>Mean X</a:t>
              </a:r>
              <a:endParaRPr lang="en-US" sz="1200" dirty="0"/>
            </a:p>
          </p:txBody>
        </p:sp>
        <p:sp>
          <p:nvSpPr>
            <p:cNvPr id="30" name="TextBox 29"/>
            <p:cNvSpPr txBox="1"/>
            <p:nvPr/>
          </p:nvSpPr>
          <p:spPr>
            <a:xfrm>
              <a:off x="914400" y="5361801"/>
              <a:ext cx="692562" cy="276999"/>
            </a:xfrm>
            <a:prstGeom prst="rect">
              <a:avLst/>
            </a:prstGeom>
            <a:noFill/>
          </p:spPr>
          <p:txBody>
            <a:bodyPr wrap="none" rtlCol="0">
              <a:spAutoFit/>
            </a:bodyPr>
            <a:lstStyle/>
            <a:p>
              <a:r>
                <a:rPr lang="en-US" sz="1200" dirty="0" smtClean="0"/>
                <a:t>Mean Y</a:t>
              </a:r>
              <a:endParaRPr lang="en-US" sz="1200" dirty="0"/>
            </a:p>
          </p:txBody>
        </p:sp>
        <p:sp>
          <p:nvSpPr>
            <p:cNvPr id="31" name="TextBox 30"/>
            <p:cNvSpPr txBox="1"/>
            <p:nvPr/>
          </p:nvSpPr>
          <p:spPr>
            <a:xfrm>
              <a:off x="1600200" y="5361801"/>
              <a:ext cx="692562" cy="276999"/>
            </a:xfrm>
            <a:prstGeom prst="rect">
              <a:avLst/>
            </a:prstGeom>
            <a:noFill/>
          </p:spPr>
          <p:txBody>
            <a:bodyPr wrap="none" rtlCol="0">
              <a:spAutoFit/>
            </a:bodyPr>
            <a:lstStyle/>
            <a:p>
              <a:r>
                <a:rPr lang="en-US" sz="1200" dirty="0" smtClean="0"/>
                <a:t>Mean Z</a:t>
              </a:r>
              <a:endParaRPr lang="en-US" sz="1200" dirty="0"/>
            </a:p>
          </p:txBody>
        </p:sp>
        <p:sp>
          <p:nvSpPr>
            <p:cNvPr id="32" name="TextBox 31"/>
            <p:cNvSpPr txBox="1"/>
            <p:nvPr/>
          </p:nvSpPr>
          <p:spPr>
            <a:xfrm>
              <a:off x="2286000" y="5361801"/>
              <a:ext cx="540982" cy="276999"/>
            </a:xfrm>
            <a:prstGeom prst="rect">
              <a:avLst/>
            </a:prstGeom>
            <a:noFill/>
          </p:spPr>
          <p:txBody>
            <a:bodyPr wrap="none" rtlCol="0">
              <a:spAutoFit/>
            </a:bodyPr>
            <a:lstStyle/>
            <a:p>
              <a:r>
                <a:rPr lang="en-US" sz="1200" dirty="0" err="1" smtClean="0"/>
                <a:t>Var</a:t>
              </a:r>
              <a:r>
                <a:rPr lang="en-US" sz="1200" dirty="0" smtClean="0"/>
                <a:t> X</a:t>
              </a:r>
              <a:endParaRPr lang="en-US" sz="1200" dirty="0"/>
            </a:p>
          </p:txBody>
        </p:sp>
        <p:sp>
          <p:nvSpPr>
            <p:cNvPr id="33" name="TextBox 32"/>
            <p:cNvSpPr txBox="1"/>
            <p:nvPr/>
          </p:nvSpPr>
          <p:spPr>
            <a:xfrm>
              <a:off x="2852853" y="5361801"/>
              <a:ext cx="530594" cy="276999"/>
            </a:xfrm>
            <a:prstGeom prst="rect">
              <a:avLst/>
            </a:prstGeom>
            <a:noFill/>
          </p:spPr>
          <p:txBody>
            <a:bodyPr wrap="none" rtlCol="0">
              <a:spAutoFit/>
            </a:bodyPr>
            <a:lstStyle/>
            <a:p>
              <a:r>
                <a:rPr lang="en-US" sz="1200" dirty="0" err="1" smtClean="0"/>
                <a:t>Var</a:t>
              </a:r>
              <a:r>
                <a:rPr lang="en-US" sz="1200" dirty="0" smtClean="0"/>
                <a:t> Y</a:t>
              </a:r>
              <a:endParaRPr lang="en-US" sz="1200" dirty="0"/>
            </a:p>
          </p:txBody>
        </p:sp>
        <p:sp>
          <p:nvSpPr>
            <p:cNvPr id="34" name="TextBox 33"/>
            <p:cNvSpPr txBox="1"/>
            <p:nvPr/>
          </p:nvSpPr>
          <p:spPr>
            <a:xfrm>
              <a:off x="3471747" y="5378604"/>
              <a:ext cx="533400" cy="276999"/>
            </a:xfrm>
            <a:prstGeom prst="rect">
              <a:avLst/>
            </a:prstGeom>
            <a:noFill/>
          </p:spPr>
          <p:txBody>
            <a:bodyPr wrap="square" rtlCol="0">
              <a:spAutoFit/>
            </a:bodyPr>
            <a:lstStyle/>
            <a:p>
              <a:r>
                <a:rPr lang="en-US" sz="1200" dirty="0" err="1" smtClean="0"/>
                <a:t>Var</a:t>
              </a:r>
              <a:r>
                <a:rPr lang="en-US" sz="1200" dirty="0" smtClean="0"/>
                <a:t> Z</a:t>
              </a:r>
              <a:endParaRPr lang="en-US" sz="1200" dirty="0"/>
            </a:p>
          </p:txBody>
        </p:sp>
        <p:sp>
          <p:nvSpPr>
            <p:cNvPr id="35" name="TextBox 34"/>
            <p:cNvSpPr txBox="1"/>
            <p:nvPr/>
          </p:nvSpPr>
          <p:spPr>
            <a:xfrm>
              <a:off x="4027449" y="5361801"/>
              <a:ext cx="708335" cy="276999"/>
            </a:xfrm>
            <a:prstGeom prst="rect">
              <a:avLst/>
            </a:prstGeom>
            <a:noFill/>
          </p:spPr>
          <p:txBody>
            <a:bodyPr wrap="none" rtlCol="0">
              <a:spAutoFit/>
            </a:bodyPr>
            <a:lstStyle/>
            <a:p>
              <a:r>
                <a:rPr lang="en-US" sz="1200" dirty="0" err="1" smtClean="0"/>
                <a:t>Corr</a:t>
              </a:r>
              <a:r>
                <a:rPr lang="en-US" sz="1200" dirty="0" smtClean="0"/>
                <a:t> XY</a:t>
              </a:r>
              <a:endParaRPr lang="en-US" sz="1200" dirty="0"/>
            </a:p>
          </p:txBody>
        </p:sp>
        <p:sp>
          <p:nvSpPr>
            <p:cNvPr id="36" name="TextBox 35"/>
            <p:cNvSpPr txBox="1"/>
            <p:nvPr/>
          </p:nvSpPr>
          <p:spPr>
            <a:xfrm>
              <a:off x="4744845" y="5354445"/>
              <a:ext cx="705129" cy="276999"/>
            </a:xfrm>
            <a:prstGeom prst="rect">
              <a:avLst/>
            </a:prstGeom>
            <a:noFill/>
          </p:spPr>
          <p:txBody>
            <a:bodyPr wrap="none" rtlCol="0">
              <a:spAutoFit/>
            </a:bodyPr>
            <a:lstStyle/>
            <a:p>
              <a:r>
                <a:rPr lang="en-US" sz="1200" dirty="0" err="1" smtClean="0"/>
                <a:t>Corr</a:t>
              </a:r>
              <a:r>
                <a:rPr lang="en-US" sz="1200" dirty="0" smtClean="0"/>
                <a:t> XZ</a:t>
              </a:r>
              <a:endParaRPr lang="en-US" sz="1200" dirty="0"/>
            </a:p>
          </p:txBody>
        </p:sp>
        <p:sp>
          <p:nvSpPr>
            <p:cNvPr id="37" name="TextBox 36"/>
            <p:cNvSpPr txBox="1"/>
            <p:nvPr/>
          </p:nvSpPr>
          <p:spPr>
            <a:xfrm>
              <a:off x="5506845" y="5356302"/>
              <a:ext cx="694742" cy="276999"/>
            </a:xfrm>
            <a:prstGeom prst="rect">
              <a:avLst/>
            </a:prstGeom>
            <a:noFill/>
          </p:spPr>
          <p:txBody>
            <a:bodyPr wrap="none" rtlCol="0">
              <a:spAutoFit/>
            </a:bodyPr>
            <a:lstStyle/>
            <a:p>
              <a:r>
                <a:rPr lang="en-US" sz="1200" dirty="0" err="1" smtClean="0"/>
                <a:t>Corr</a:t>
              </a:r>
              <a:r>
                <a:rPr lang="en-US" sz="1200" dirty="0" smtClean="0"/>
                <a:t> YZ</a:t>
              </a:r>
              <a:endParaRPr lang="en-US" sz="1200" dirty="0"/>
            </a:p>
          </p:txBody>
        </p:sp>
        <p:sp>
          <p:nvSpPr>
            <p:cNvPr id="38" name="TextBox 37"/>
            <p:cNvSpPr txBox="1"/>
            <p:nvPr/>
          </p:nvSpPr>
          <p:spPr>
            <a:xfrm>
              <a:off x="6268845" y="5356302"/>
              <a:ext cx="827150" cy="276999"/>
            </a:xfrm>
            <a:prstGeom prst="rect">
              <a:avLst/>
            </a:prstGeom>
            <a:noFill/>
          </p:spPr>
          <p:txBody>
            <a:bodyPr wrap="none" rtlCol="0">
              <a:spAutoFit/>
            </a:bodyPr>
            <a:lstStyle/>
            <a:p>
              <a:r>
                <a:rPr lang="en-US" sz="1200" dirty="0" err="1" smtClean="0"/>
                <a:t>Var</a:t>
              </a:r>
              <a:r>
                <a:rPr lang="en-US" sz="1200" dirty="0" smtClean="0"/>
                <a:t> FFT Z</a:t>
              </a:r>
              <a:endParaRPr lang="en-US" sz="1200" dirty="0"/>
            </a:p>
          </p:txBody>
        </p:sp>
        <p:sp>
          <p:nvSpPr>
            <p:cNvPr id="39" name="TextBox 38"/>
            <p:cNvSpPr txBox="1"/>
            <p:nvPr/>
          </p:nvSpPr>
          <p:spPr>
            <a:xfrm>
              <a:off x="7194396" y="5356302"/>
              <a:ext cx="903452" cy="276999"/>
            </a:xfrm>
            <a:prstGeom prst="rect">
              <a:avLst/>
            </a:prstGeom>
            <a:noFill/>
          </p:spPr>
          <p:txBody>
            <a:bodyPr wrap="none" rtlCol="0">
              <a:spAutoFit/>
            </a:bodyPr>
            <a:lstStyle/>
            <a:p>
              <a:r>
                <a:rPr lang="en-US" sz="1200" dirty="0" smtClean="0"/>
                <a:t>Kurt FFT Z</a:t>
              </a:r>
              <a:endParaRPr lang="en-US" sz="1200" dirty="0"/>
            </a:p>
          </p:txBody>
        </p:sp>
        <p:cxnSp>
          <p:nvCxnSpPr>
            <p:cNvPr id="40" name="Straight Connector 39"/>
            <p:cNvCxnSpPr/>
            <p:nvPr/>
          </p:nvCxnSpPr>
          <p:spPr>
            <a:xfrm rot="5400000">
              <a:off x="6858794" y="5485606"/>
              <a:ext cx="6096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5" descr="images.jpg"/>
          <p:cNvPicPr>
            <a:picLocks noChangeAspect="1"/>
          </p:cNvPicPr>
          <p:nvPr/>
        </p:nvPicPr>
        <p:blipFill>
          <a:blip r:embed="rId3" cstate="print"/>
          <a:stretch>
            <a:fillRect/>
          </a:stretch>
        </p:blipFill>
        <p:spPr>
          <a:xfrm>
            <a:off x="5495605" y="2819400"/>
            <a:ext cx="1231075" cy="1474852"/>
          </a:xfrm>
          <a:prstGeom prst="rect">
            <a:avLst/>
          </a:prstGeom>
          <a:noFill/>
          <a:ln>
            <a:noFill/>
          </a:ln>
        </p:spPr>
      </p:pic>
      <p:pic>
        <p:nvPicPr>
          <p:cNvPr id="23" name="Picture 22" descr="071029172856-large.jpg"/>
          <p:cNvPicPr>
            <a:picLocks noChangeAspect="1"/>
          </p:cNvPicPr>
          <p:nvPr/>
        </p:nvPicPr>
        <p:blipFill>
          <a:blip r:embed="rId4" cstate="print"/>
          <a:stretch>
            <a:fillRect/>
          </a:stretch>
        </p:blipFill>
        <p:spPr>
          <a:xfrm>
            <a:off x="2898924" y="2819400"/>
            <a:ext cx="1718796" cy="1143000"/>
          </a:xfrm>
          <a:prstGeom prst="ellipse">
            <a:avLst/>
          </a:prstGeom>
          <a:ln>
            <a:noFill/>
          </a:ln>
          <a:effectLst>
            <a:softEdge rad="112500"/>
          </a:effectLst>
        </p:spPr>
      </p:pic>
      <p:pic>
        <p:nvPicPr>
          <p:cNvPr id="22" name="Picture 21"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pic>
        <p:nvPicPr>
          <p:cNvPr id="12" name="Picture 11"/>
          <p:cNvPicPr>
            <a:picLocks noChangeAspect="1" noChangeArrowheads="1"/>
          </p:cNvPicPr>
          <p:nvPr/>
        </p:nvPicPr>
        <p:blipFill>
          <a:blip r:embed="rId6" cstate="print">
            <a:duotone>
              <a:schemeClr val="accent6">
                <a:shade val="45000"/>
                <a:satMod val="135000"/>
              </a:schemeClr>
              <a:prstClr val="white"/>
            </a:duotone>
          </a:blip>
          <a:srcRect l="4159"/>
          <a:stretch>
            <a:fillRect/>
          </a:stretch>
        </p:blipFill>
        <p:spPr bwMode="auto">
          <a:xfrm>
            <a:off x="457200" y="2755877"/>
            <a:ext cx="3657600" cy="3340123"/>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7" cstate="print">
            <a:duotone>
              <a:schemeClr val="accent3">
                <a:shade val="45000"/>
                <a:satMod val="135000"/>
              </a:schemeClr>
              <a:prstClr val="white"/>
            </a:duotone>
          </a:blip>
          <a:srcRect l="2906" t="1677"/>
          <a:stretch>
            <a:fillRect/>
          </a:stretch>
        </p:blipFill>
        <p:spPr bwMode="auto">
          <a:xfrm>
            <a:off x="2362200" y="2743200"/>
            <a:ext cx="3733800" cy="3083014"/>
          </a:xfrm>
          <a:prstGeom prst="rect">
            <a:avLst/>
          </a:prstGeom>
          <a:ln>
            <a:noFill/>
          </a:ln>
          <a:effectLst>
            <a:outerShdw blurRad="292100" dist="139700" dir="2700000" algn="tl" rotWithShape="0">
              <a:srgbClr val="333333">
                <a:alpha val="65000"/>
              </a:srgbClr>
            </a:outerShdw>
          </a:effectLst>
        </p:spPr>
      </p:pic>
      <p:pic>
        <p:nvPicPr>
          <p:cNvPr id="18" name="Picture 17" descr="nagel01.jpg"/>
          <p:cNvPicPr>
            <a:picLocks noChangeAspect="1"/>
          </p:cNvPicPr>
          <p:nvPr/>
        </p:nvPicPr>
        <p:blipFill>
          <a:blip r:embed="rId5" cstate="print">
            <a:clrChange>
              <a:clrFrom>
                <a:srgbClr val="CCCCCC"/>
              </a:clrFrom>
              <a:clrTo>
                <a:srgbClr val="CCCCCC">
                  <a:alpha val="0"/>
                </a:srgbClr>
              </a:clrTo>
            </a:clrChange>
          </a:blip>
          <a:srcRect t="14444" r="21947" b="20000"/>
          <a:stretch>
            <a:fillRect/>
          </a:stretch>
        </p:blipFill>
        <p:spPr>
          <a:xfrm>
            <a:off x="947723" y="2883725"/>
            <a:ext cx="1109677" cy="1307275"/>
          </a:xfrm>
          <a:prstGeom prst="rect">
            <a:avLst/>
          </a:prstGeom>
        </p:spPr>
      </p:pic>
      <p:sp>
        <p:nvSpPr>
          <p:cNvPr id="2" name="Title 1"/>
          <p:cNvSpPr>
            <a:spLocks noGrp="1"/>
          </p:cNvSpPr>
          <p:nvPr>
            <p:ph type="title"/>
          </p:nvPr>
        </p:nvSpPr>
        <p:spPr>
          <a:xfrm>
            <a:off x="457200" y="152400"/>
            <a:ext cx="8229600" cy="944562"/>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Importance of Social Skills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8"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9"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pic>
        <p:nvPicPr>
          <p:cNvPr id="10" name="Picture 3"/>
          <p:cNvPicPr>
            <a:picLocks noChangeAspect="1" noChangeArrowheads="1"/>
          </p:cNvPicPr>
          <p:nvPr/>
        </p:nvPicPr>
        <p:blipFill>
          <a:blip r:embed="rId10" cstate="print">
            <a:duotone>
              <a:schemeClr val="accent2">
                <a:shade val="45000"/>
                <a:satMod val="135000"/>
              </a:schemeClr>
              <a:prstClr val="white"/>
            </a:duotone>
          </a:blip>
          <a:srcRect l="3925"/>
          <a:stretch>
            <a:fillRect/>
          </a:stretch>
        </p:blipFill>
        <p:spPr bwMode="auto">
          <a:xfrm>
            <a:off x="4953000" y="2743200"/>
            <a:ext cx="3730488" cy="3352800"/>
          </a:xfrm>
          <a:prstGeom prst="rect">
            <a:avLst/>
          </a:prstGeom>
          <a:ln>
            <a:noFill/>
          </a:ln>
          <a:effectLst>
            <a:outerShdw blurRad="292100" dist="139700" dir="2700000" algn="tl" rotWithShape="0">
              <a:srgbClr val="333333">
                <a:alpha val="65000"/>
              </a:srgbClr>
            </a:outerShdw>
          </a:effectLst>
        </p:spPr>
      </p:pic>
      <p:sp>
        <p:nvSpPr>
          <p:cNvPr id="27" name="Rounded Rectangle 26"/>
          <p:cNvSpPr/>
          <p:nvPr/>
        </p:nvSpPr>
        <p:spPr>
          <a:xfrm>
            <a:off x="1752600" y="1143000"/>
            <a:ext cx="11430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Loneliness</a:t>
            </a:r>
            <a:endParaRPr lang="en-US" sz="1200" dirty="0"/>
          </a:p>
        </p:txBody>
      </p:sp>
      <p:sp>
        <p:nvSpPr>
          <p:cNvPr id="28" name="Rounded Rectangle 27"/>
          <p:cNvSpPr/>
          <p:nvPr/>
        </p:nvSpPr>
        <p:spPr>
          <a:xfrm>
            <a:off x="3581400" y="1143000"/>
            <a:ext cx="1447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Social Adjustment</a:t>
            </a:r>
            <a:endParaRPr lang="en-US" sz="1200" dirty="0"/>
          </a:p>
        </p:txBody>
      </p:sp>
      <p:sp>
        <p:nvSpPr>
          <p:cNvPr id="29" name="Rounded Rectangle 28"/>
          <p:cNvSpPr/>
          <p:nvPr/>
        </p:nvSpPr>
        <p:spPr>
          <a:xfrm>
            <a:off x="6019800" y="1143000"/>
            <a:ext cx="1066800" cy="304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Depression</a:t>
            </a:r>
            <a:endParaRPr lang="en-US" sz="1200" dirty="0"/>
          </a:p>
        </p:txBody>
      </p:sp>
      <p:pic>
        <p:nvPicPr>
          <p:cNvPr id="19" name="Picture 18" descr="071029172856-large.jpg"/>
          <p:cNvPicPr>
            <a:picLocks noChangeAspect="1"/>
          </p:cNvPicPr>
          <p:nvPr/>
        </p:nvPicPr>
        <p:blipFill>
          <a:blip r:embed="rId4" cstate="print"/>
          <a:stretch>
            <a:fillRect/>
          </a:stretch>
        </p:blipFill>
        <p:spPr>
          <a:xfrm>
            <a:off x="2895600" y="2819400"/>
            <a:ext cx="1718796" cy="1143000"/>
          </a:xfrm>
          <a:prstGeom prst="ellipse">
            <a:avLst/>
          </a:prstGeom>
          <a:ln>
            <a:noFill/>
          </a:ln>
          <a:effectLst>
            <a:softEdge rad="112500"/>
          </a:effectLst>
        </p:spPr>
      </p:pic>
      <p:pic>
        <p:nvPicPr>
          <p:cNvPr id="16" name="Content Placeholder 15" descr="images.jpg"/>
          <p:cNvPicPr>
            <a:picLocks noGrp="1" noChangeAspect="1"/>
          </p:cNvPicPr>
          <p:nvPr>
            <p:ph idx="1"/>
          </p:nvPr>
        </p:nvPicPr>
        <p:blipFill>
          <a:blip r:embed="rId3" cstate="print">
            <a:clrChange>
              <a:clrFrom>
                <a:srgbClr val="FEFEFE"/>
              </a:clrFrom>
              <a:clrTo>
                <a:srgbClr val="FEFEFE">
                  <a:alpha val="0"/>
                </a:srgbClr>
              </a:clrTo>
            </a:clrChange>
          </a:blip>
          <a:stretch>
            <a:fillRect/>
          </a:stretch>
        </p:blipFill>
        <p:spPr>
          <a:xfrm>
            <a:off x="5486400" y="2819400"/>
            <a:ext cx="1295400" cy="1551915"/>
          </a:xfrm>
        </p:spPr>
      </p:pic>
      <p:sp>
        <p:nvSpPr>
          <p:cNvPr id="40" name="Oval 39"/>
          <p:cNvSpPr/>
          <p:nvPr/>
        </p:nvSpPr>
        <p:spPr>
          <a:xfrm>
            <a:off x="3657600" y="2438400"/>
            <a:ext cx="1981200" cy="1981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New Roman" pitchFamily="18" charset="0"/>
                <a:cs typeface="Times New Roman" pitchFamily="18" charset="0"/>
              </a:rPr>
              <a:t>Social Skills</a:t>
            </a:r>
            <a:endParaRPr lang="en-US" dirty="0">
              <a:latin typeface="Times New Roman" pitchFamily="18" charset="0"/>
              <a:cs typeface="Times New Roman" pitchFamily="18" charset="0"/>
            </a:endParaRPr>
          </a:p>
        </p:txBody>
      </p:sp>
      <p:sp>
        <p:nvSpPr>
          <p:cNvPr id="30" name="Rounded Rectangle 29"/>
          <p:cNvSpPr/>
          <p:nvPr/>
        </p:nvSpPr>
        <p:spPr>
          <a:xfrm>
            <a:off x="6572252"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sp>
        <p:nvSpPr>
          <p:cNvPr id="32" name="Rounded Rectangle 31"/>
          <p:cNvSpPr/>
          <p:nvPr/>
        </p:nvSpPr>
        <p:spPr>
          <a:xfrm>
            <a:off x="6419852" y="4191000"/>
            <a:ext cx="19050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 communicating</a:t>
            </a:r>
          </a:p>
          <a:p>
            <a:pPr marL="342900" indent="-342900">
              <a:buFont typeface="+mj-lt"/>
              <a:buAutoNum type="arabicPeriod"/>
            </a:pPr>
            <a:r>
              <a:rPr lang="en-US" dirty="0" smtClean="0">
                <a:latin typeface="Times New Roman" pitchFamily="18" charset="0"/>
                <a:cs typeface="Times New Roman" pitchFamily="18" charset="0"/>
              </a:rPr>
              <a:t> Affect</a:t>
            </a:r>
          </a:p>
          <a:p>
            <a:pPr marL="342900" indent="-342900">
              <a:buFont typeface="+mj-lt"/>
              <a:buAutoNum type="arabicPeriod"/>
            </a:pPr>
            <a:r>
              <a:rPr lang="en-US" dirty="0" smtClean="0">
                <a:latin typeface="Times New Roman" pitchFamily="18" charset="0"/>
                <a:cs typeface="Times New Roman" pitchFamily="18" charset="0"/>
              </a:rPr>
              <a:t>Attitude</a:t>
            </a:r>
          </a:p>
          <a:p>
            <a:pPr marL="342900" indent="-342900">
              <a:buFont typeface="+mj-lt"/>
              <a:buAutoNum type="arabicPeriod"/>
            </a:pPr>
            <a:r>
              <a:rPr lang="en-US" dirty="0" smtClean="0">
                <a:latin typeface="Times New Roman" pitchFamily="18" charset="0"/>
                <a:cs typeface="Times New Roman" pitchFamily="18" charset="0"/>
              </a:rPr>
              <a:t>Status</a:t>
            </a:r>
          </a:p>
          <a:p>
            <a:pPr marL="342900" indent="-342900">
              <a:buFont typeface="+mj-lt"/>
              <a:buAutoNum type="arabicPeriod"/>
            </a:pPr>
            <a:r>
              <a:rPr lang="en-US" dirty="0" smtClean="0">
                <a:latin typeface="Times New Roman" pitchFamily="18" charset="0"/>
                <a:cs typeface="Times New Roman" pitchFamily="18" charset="0"/>
              </a:rPr>
              <a:t>Emotion</a:t>
            </a:r>
          </a:p>
          <a:p>
            <a:pPr marL="342900" indent="-342900">
              <a:buFont typeface="+mj-lt"/>
              <a:buAutoNum type="arabicPeriod"/>
            </a:pPr>
            <a:endParaRPr lang="en-US" dirty="0">
              <a:latin typeface="Times New Roman" pitchFamily="18" charset="0"/>
              <a:cs typeface="Times New Roman" pitchFamily="18" charset="0"/>
            </a:endParaRPr>
          </a:p>
        </p:txBody>
      </p:sp>
      <p:sp>
        <p:nvSpPr>
          <p:cNvPr id="35" name="Right Arrow 34"/>
          <p:cNvSpPr/>
          <p:nvPr/>
        </p:nvSpPr>
        <p:spPr>
          <a:xfrm>
            <a:off x="5676900" y="3276600"/>
            <a:ext cx="8382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TextBox 30"/>
          <p:cNvSpPr txBox="1"/>
          <p:nvPr/>
        </p:nvSpPr>
        <p:spPr>
          <a:xfrm>
            <a:off x="1371600" y="5029200"/>
            <a:ext cx="2416111" cy="369332"/>
          </a:xfrm>
          <a:prstGeom prst="rect">
            <a:avLst/>
          </a:prstGeom>
          <a:noFill/>
        </p:spPr>
        <p:txBody>
          <a:bodyPr wrap="none" rtlCol="0">
            <a:spAutoFit/>
          </a:bodyPr>
          <a:lstStyle/>
          <a:p>
            <a:r>
              <a:rPr lang="en-US" dirty="0" smtClean="0">
                <a:solidFill>
                  <a:schemeClr val="accent6">
                    <a:lumMod val="75000"/>
                  </a:schemeClr>
                </a:solidFill>
                <a:latin typeface="Times New Roman" pitchFamily="18" charset="0"/>
                <a:cs typeface="Times New Roman" pitchFamily="18" charset="0"/>
              </a:rPr>
              <a:t>UCLA Loneliness Scale</a:t>
            </a:r>
            <a:endParaRPr lang="en-US" dirty="0">
              <a:solidFill>
                <a:schemeClr val="accent6">
                  <a:lumMod val="75000"/>
                </a:schemeClr>
              </a:solidFill>
              <a:latin typeface="Times New Roman" pitchFamily="18" charset="0"/>
              <a:cs typeface="Times New Roman" pitchFamily="18" charset="0"/>
            </a:endParaRPr>
          </a:p>
        </p:txBody>
      </p:sp>
      <p:sp>
        <p:nvSpPr>
          <p:cNvPr id="36" name="Rounded Rectangle 35"/>
          <p:cNvSpPr/>
          <p:nvPr/>
        </p:nvSpPr>
        <p:spPr>
          <a:xfrm>
            <a:off x="1066800" y="2781300"/>
            <a:ext cx="1600200" cy="1219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38" name="Rounded Rectangle 37"/>
          <p:cNvSpPr/>
          <p:nvPr/>
        </p:nvSpPr>
        <p:spPr>
          <a:xfrm>
            <a:off x="838200" y="4191000"/>
            <a:ext cx="1981200" cy="1981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Skill in</a:t>
            </a:r>
          </a:p>
          <a:p>
            <a:pPr marL="342900" indent="-342900">
              <a:buFont typeface="+mj-lt"/>
              <a:buAutoNum type="arabicPeriod"/>
            </a:pPr>
            <a:r>
              <a:rPr lang="en-US" dirty="0" smtClean="0">
                <a:latin typeface="Times New Roman" pitchFamily="18" charset="0"/>
                <a:cs typeface="Times New Roman" pitchFamily="18" charset="0"/>
              </a:rPr>
              <a:t>Verbal expression</a:t>
            </a:r>
          </a:p>
          <a:p>
            <a:pPr marL="342900" indent="-342900">
              <a:buFont typeface="+mj-lt"/>
              <a:buAutoNum type="arabicPeriod"/>
            </a:pPr>
            <a:r>
              <a:rPr lang="en-US" dirty="0" smtClean="0">
                <a:latin typeface="Times New Roman" pitchFamily="18" charset="0"/>
                <a:cs typeface="Times New Roman" pitchFamily="18" charset="0"/>
              </a:rPr>
              <a:t>Verbal fluency</a:t>
            </a:r>
          </a:p>
          <a:p>
            <a:pPr marL="342900" indent="-342900">
              <a:buFont typeface="+mj-lt"/>
              <a:buAutoNum type="arabicPeriod"/>
            </a:pPr>
            <a:r>
              <a:rPr lang="en-US" dirty="0" smtClean="0">
                <a:latin typeface="Times New Roman" pitchFamily="18" charset="0"/>
                <a:cs typeface="Times New Roman" pitchFamily="18" charset="0"/>
              </a:rPr>
              <a:t>Initiating conversation</a:t>
            </a:r>
            <a:endParaRPr lang="en-US" dirty="0">
              <a:latin typeface="Times New Roman" pitchFamily="18" charset="0"/>
              <a:cs typeface="Times New Roman" pitchFamily="18" charset="0"/>
            </a:endParaRPr>
          </a:p>
        </p:txBody>
      </p:sp>
      <p:sp>
        <p:nvSpPr>
          <p:cNvPr id="39" name="Left Arrow 38"/>
          <p:cNvSpPr/>
          <p:nvPr/>
        </p:nvSpPr>
        <p:spPr>
          <a:xfrm>
            <a:off x="2743200" y="3276600"/>
            <a:ext cx="838200" cy="2286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2743200" y="4763869"/>
            <a:ext cx="3124200" cy="646331"/>
          </a:xfrm>
          <a:prstGeom prst="rect">
            <a:avLst/>
          </a:prstGeom>
        </p:spPr>
        <p:txBody>
          <a:bodyPr wrap="square">
            <a:spAutoFit/>
          </a:bodyPr>
          <a:lstStyle/>
          <a:p>
            <a:pPr algn="ctr" fontAlgn="base"/>
            <a:r>
              <a:rPr lang="en-US" dirty="0" smtClean="0">
                <a:solidFill>
                  <a:schemeClr val="accent3">
                    <a:lumMod val="60000"/>
                    <a:lumOff val="40000"/>
                  </a:schemeClr>
                </a:solidFill>
                <a:latin typeface="Times New Roman" pitchFamily="18" charset="0"/>
                <a:cs typeface="Times New Roman" pitchFamily="18" charset="0"/>
              </a:rPr>
              <a:t>The Work and Social Adjustment Scale</a:t>
            </a:r>
            <a:endParaRPr lang="en-US" dirty="0">
              <a:solidFill>
                <a:schemeClr val="accent3">
                  <a:lumMod val="60000"/>
                  <a:lumOff val="40000"/>
                </a:schemeClr>
              </a:solidFill>
              <a:latin typeface="Times New Roman" pitchFamily="18" charset="0"/>
              <a:cs typeface="Times New Roman" pitchFamily="18" charset="0"/>
            </a:endParaRPr>
          </a:p>
        </p:txBody>
      </p:sp>
      <p:sp>
        <p:nvSpPr>
          <p:cNvPr id="37" name="Rectangle 36"/>
          <p:cNvSpPr/>
          <p:nvPr/>
        </p:nvSpPr>
        <p:spPr>
          <a:xfrm>
            <a:off x="5791200" y="5105400"/>
            <a:ext cx="2710999" cy="369332"/>
          </a:xfrm>
          <a:prstGeom prst="rect">
            <a:avLst/>
          </a:prstGeom>
        </p:spPr>
        <p:txBody>
          <a:bodyPr wrap="none">
            <a:spAutoFit/>
          </a:bodyPr>
          <a:lstStyle/>
          <a:p>
            <a:r>
              <a:rPr lang="en-US" dirty="0" smtClean="0">
                <a:solidFill>
                  <a:schemeClr val="accent2">
                    <a:lumMod val="60000"/>
                    <a:lumOff val="40000"/>
                  </a:schemeClr>
                </a:solidFill>
                <a:latin typeface="Times New Roman" pitchFamily="18" charset="0"/>
                <a:cs typeface="Times New Roman" pitchFamily="18" charset="0"/>
              </a:rPr>
              <a:t>Beck Depression Inventory</a:t>
            </a:r>
            <a:endParaRPr lang="en-US" dirty="0">
              <a:solidFill>
                <a:schemeClr val="accent2">
                  <a:lumMod val="60000"/>
                  <a:lumOff val="40000"/>
                </a:schemeClr>
              </a:solidFill>
              <a:latin typeface="Times New Roman" pitchFamily="18" charset="0"/>
              <a:cs typeface="Times New Roman" pitchFamily="18" charset="0"/>
            </a:endParaRPr>
          </a:p>
        </p:txBody>
      </p:sp>
      <p:sp>
        <p:nvSpPr>
          <p:cNvPr id="3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450" decel="100000" fill="hold"/>
                                        <p:tgtEl>
                                          <p:spTgt spid="1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64" presetClass="path" presetSubtype="0" accel="50000" decel="50000" fill="hold" nodeType="afterEffect">
                                  <p:stCondLst>
                                    <p:cond delay="0"/>
                                  </p:stCondLst>
                                  <p:childTnLst>
                                    <p:animMotion origin="layout" path="M 3.88889E-6 -7.40741E-7 L 0.08576 -0.18241 " pathEditMode="relative" rAng="0" ptsTypes="AA">
                                      <p:cBhvr>
                                        <p:cTn id="39" dur="500" fill="hold"/>
                                        <p:tgtEl>
                                          <p:spTgt spid="22"/>
                                        </p:tgtEl>
                                        <p:attrNameLst>
                                          <p:attrName>ppt_x</p:attrName>
                                          <p:attrName>ppt_y</p:attrName>
                                        </p:attrNameLst>
                                      </p:cBhvr>
                                      <p:rCtr x="43" y="-91"/>
                                    </p:animMotion>
                                  </p:childTnLst>
                                </p:cTn>
                              </p:par>
                              <p:par>
                                <p:cTn id="40" presetID="37"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450" decel="100000" fill="hold"/>
                                        <p:tgtEl>
                                          <p:spTgt spid="14"/>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450" decel="100000" fill="hold"/>
                                        <p:tgtEl>
                                          <p:spTgt spid="19"/>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64" presetClass="path" presetSubtype="0" accel="50000" decel="50000" fill="hold" nodeType="afterEffect">
                                  <p:stCondLst>
                                    <p:cond delay="0"/>
                                  </p:stCondLst>
                                  <p:childTnLst>
                                    <p:animMotion origin="layout" path="M 2.5E-6 -4.44444E-6 L 0.05573 -0.16111 " pathEditMode="relative" rAng="0" ptsTypes="AA">
                                      <p:cBhvr>
                                        <p:cTn id="74" dur="500" fill="hold"/>
                                        <p:tgtEl>
                                          <p:spTgt spid="23"/>
                                        </p:tgtEl>
                                        <p:attrNameLst>
                                          <p:attrName>ppt_x</p:attrName>
                                          <p:attrName>ppt_y</p:attrName>
                                        </p:attrNameLst>
                                      </p:cBhvr>
                                      <p:rCtr x="28" y="-81"/>
                                    </p:animMotion>
                                  </p:childTnLst>
                                </p:cTn>
                              </p:par>
                              <p:par>
                                <p:cTn id="75" presetID="37"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strVal val="#ppt_x"/>
                                          </p:val>
                                        </p:tav>
                                        <p:tav tm="100000">
                                          <p:val>
                                            <p:strVal val="#ppt_x"/>
                                          </p:val>
                                        </p:tav>
                                      </p:tavLst>
                                    </p:anim>
                                    <p:anim calcmode="lin" valueType="num">
                                      <p:cBhvr>
                                        <p:cTn id="79" dur="450" decel="100000" fill="hold"/>
                                        <p:tgtEl>
                                          <p:spTgt spid="16"/>
                                        </p:tgtEl>
                                        <p:attrNameLst>
                                          <p:attrName>ppt_y</p:attrName>
                                        </p:attrNameLst>
                                      </p:cBhvr>
                                      <p:tavLst>
                                        <p:tav tm="0">
                                          <p:val>
                                            <p:strVal val="#ppt_y+1"/>
                                          </p:val>
                                        </p:tav>
                                        <p:tav tm="100000">
                                          <p:val>
                                            <p:strVal val="#ppt_y-.03"/>
                                          </p:val>
                                        </p:tav>
                                      </p:tavLst>
                                    </p:anim>
                                    <p:anim calcmode="lin" valueType="num">
                                      <p:cBhvr>
                                        <p:cTn id="8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anim calcmode="lin" valueType="num">
                                      <p:cBhvr>
                                        <p:cTn id="84" dur="500" fill="hold"/>
                                        <p:tgtEl>
                                          <p:spTgt spid="10"/>
                                        </p:tgtEl>
                                        <p:attrNameLst>
                                          <p:attrName>ppt_x</p:attrName>
                                        </p:attrNameLst>
                                      </p:cBhvr>
                                      <p:tavLst>
                                        <p:tav tm="0">
                                          <p:val>
                                            <p:strVal val="#ppt_x"/>
                                          </p:val>
                                        </p:tav>
                                        <p:tav tm="100000">
                                          <p:val>
                                            <p:strVal val="#ppt_x"/>
                                          </p:val>
                                        </p:tav>
                                      </p:tavLst>
                                    </p:anim>
                                    <p:anim calcmode="lin" valueType="num">
                                      <p:cBhvr>
                                        <p:cTn id="85" dur="450" decel="100000" fill="hold"/>
                                        <p:tgtEl>
                                          <p:spTgt spid="10"/>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6"/>
                                        </p:tgtEl>
                                      </p:cBhvr>
                                    </p:animEffect>
                                    <p:set>
                                      <p:cBhvr>
                                        <p:cTn id="98" dur="1" fill="hold">
                                          <p:stCondLst>
                                            <p:cond delay="499"/>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500"/>
                            </p:stCondLst>
                            <p:childTnLst>
                              <p:par>
                                <p:cTn id="108" presetID="56" presetClass="path" presetSubtype="0" accel="50000" decel="50000" fill="hold" nodeType="afterEffect">
                                  <p:stCondLst>
                                    <p:cond delay="0"/>
                                  </p:stCondLst>
                                  <p:childTnLst>
                                    <p:animMotion origin="layout" path="M 8.33333E-7 1.48148E-6 L 0.04844 -0.17408 " pathEditMode="relative" rAng="0" ptsTypes="AA">
                                      <p:cBhvr>
                                        <p:cTn id="109" dur="500" fill="hold"/>
                                        <p:tgtEl>
                                          <p:spTgt spid="24"/>
                                        </p:tgtEl>
                                        <p:attrNameLst>
                                          <p:attrName>ppt_x</p:attrName>
                                          <p:attrName>ppt_y</p:attrName>
                                        </p:attrNameLst>
                                      </p:cBhvr>
                                      <p:rCtr x="24" y="-87"/>
                                    </p:animMotion>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500"/>
                                        <p:tgtEl>
                                          <p:spTgt spid="22"/>
                                        </p:tgtEl>
                                      </p:cBhvr>
                                    </p:animEffect>
                                    <p:anim calcmode="lin" valueType="num">
                                      <p:cBhvr>
                                        <p:cTn id="114" dur="500"/>
                                        <p:tgtEl>
                                          <p:spTgt spid="22"/>
                                        </p:tgtEl>
                                        <p:attrNameLst>
                                          <p:attrName>ppt_x</p:attrName>
                                        </p:attrNameLst>
                                      </p:cBhvr>
                                      <p:tavLst>
                                        <p:tav tm="0">
                                          <p:val>
                                            <p:strVal val="ppt_x"/>
                                          </p:val>
                                        </p:tav>
                                        <p:tav tm="100000">
                                          <p:val>
                                            <p:strVal val="ppt_x"/>
                                          </p:val>
                                        </p:tav>
                                      </p:tavLst>
                                    </p:anim>
                                    <p:anim calcmode="lin" valueType="num">
                                      <p:cBhvr>
                                        <p:cTn id="115" dur="500"/>
                                        <p:tgtEl>
                                          <p:spTgt spid="22"/>
                                        </p:tgtEl>
                                        <p:attrNameLst>
                                          <p:attrName>ppt_y</p:attrName>
                                        </p:attrNameLst>
                                      </p:cBhvr>
                                      <p:tavLst>
                                        <p:tav tm="0">
                                          <p:val>
                                            <p:strVal val="ppt_y"/>
                                          </p:val>
                                        </p:tav>
                                        <p:tav tm="100000">
                                          <p:val>
                                            <p:strVal val="ppt_y+.1"/>
                                          </p:val>
                                        </p:tav>
                                      </p:tavLst>
                                    </p:anim>
                                    <p:set>
                                      <p:cBhvr>
                                        <p:cTn id="116" dur="1" fill="hold">
                                          <p:stCondLst>
                                            <p:cond delay="499"/>
                                          </p:stCondLst>
                                        </p:cTn>
                                        <p:tgtEl>
                                          <p:spTgt spid="22"/>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500"/>
                                        <p:tgtEl>
                                          <p:spTgt spid="27"/>
                                        </p:tgtEl>
                                      </p:cBhvr>
                                    </p:animEffect>
                                    <p:anim calcmode="lin" valueType="num">
                                      <p:cBhvr>
                                        <p:cTn id="119" dur="500"/>
                                        <p:tgtEl>
                                          <p:spTgt spid="27"/>
                                        </p:tgtEl>
                                        <p:attrNameLst>
                                          <p:attrName>ppt_x</p:attrName>
                                        </p:attrNameLst>
                                      </p:cBhvr>
                                      <p:tavLst>
                                        <p:tav tm="0">
                                          <p:val>
                                            <p:strVal val="ppt_x"/>
                                          </p:val>
                                        </p:tav>
                                        <p:tav tm="100000">
                                          <p:val>
                                            <p:strVal val="ppt_x"/>
                                          </p:val>
                                        </p:tav>
                                      </p:tavLst>
                                    </p:anim>
                                    <p:anim calcmode="lin" valueType="num">
                                      <p:cBhvr>
                                        <p:cTn id="120" dur="500"/>
                                        <p:tgtEl>
                                          <p:spTgt spid="27"/>
                                        </p:tgtEl>
                                        <p:attrNameLst>
                                          <p:attrName>ppt_y</p:attrName>
                                        </p:attrNameLst>
                                      </p:cBhvr>
                                      <p:tavLst>
                                        <p:tav tm="0">
                                          <p:val>
                                            <p:strVal val="ppt_y"/>
                                          </p:val>
                                        </p:tav>
                                        <p:tav tm="100000">
                                          <p:val>
                                            <p:strVal val="ppt_y+.1"/>
                                          </p:val>
                                        </p:tav>
                                      </p:tavLst>
                                    </p:anim>
                                    <p:set>
                                      <p:cBhvr>
                                        <p:cTn id="121" dur="1" fill="hold">
                                          <p:stCondLst>
                                            <p:cond delay="499"/>
                                          </p:stCondLst>
                                        </p:cTn>
                                        <p:tgtEl>
                                          <p:spTgt spid="2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500"/>
                                        <p:tgtEl>
                                          <p:spTgt spid="23"/>
                                        </p:tgtEl>
                                      </p:cBhvr>
                                    </p:animEffect>
                                    <p:anim calcmode="lin" valueType="num">
                                      <p:cBhvr>
                                        <p:cTn id="124" dur="500"/>
                                        <p:tgtEl>
                                          <p:spTgt spid="23"/>
                                        </p:tgtEl>
                                        <p:attrNameLst>
                                          <p:attrName>ppt_x</p:attrName>
                                        </p:attrNameLst>
                                      </p:cBhvr>
                                      <p:tavLst>
                                        <p:tav tm="0">
                                          <p:val>
                                            <p:strVal val="ppt_x"/>
                                          </p:val>
                                        </p:tav>
                                        <p:tav tm="100000">
                                          <p:val>
                                            <p:strVal val="ppt_x"/>
                                          </p:val>
                                        </p:tav>
                                      </p:tavLst>
                                    </p:anim>
                                    <p:anim calcmode="lin" valueType="num">
                                      <p:cBhvr>
                                        <p:cTn id="125" dur="500"/>
                                        <p:tgtEl>
                                          <p:spTgt spid="23"/>
                                        </p:tgtEl>
                                        <p:attrNameLst>
                                          <p:attrName>ppt_y</p:attrName>
                                        </p:attrNameLst>
                                      </p:cBhvr>
                                      <p:tavLst>
                                        <p:tav tm="0">
                                          <p:val>
                                            <p:strVal val="ppt_y"/>
                                          </p:val>
                                        </p:tav>
                                        <p:tav tm="100000">
                                          <p:val>
                                            <p:strVal val="ppt_y+.1"/>
                                          </p:val>
                                        </p:tav>
                                      </p:tavLst>
                                    </p:anim>
                                    <p:set>
                                      <p:cBhvr>
                                        <p:cTn id="126" dur="1" fill="hold">
                                          <p:stCondLst>
                                            <p:cond delay="499"/>
                                          </p:stCondLst>
                                        </p:cTn>
                                        <p:tgtEl>
                                          <p:spTgt spid="23"/>
                                        </p:tgtEl>
                                        <p:attrNameLst>
                                          <p:attrName>style.visibility</p:attrName>
                                        </p:attrNameLst>
                                      </p:cBhvr>
                                      <p:to>
                                        <p:strVal val="hidden"/>
                                      </p:to>
                                    </p:set>
                                  </p:childTnLst>
                                </p:cTn>
                              </p:par>
                              <p:par>
                                <p:cTn id="127" presetID="42" presetClass="exit" presetSubtype="0" fill="hold" grpId="1" nodeType="withEffect">
                                  <p:stCondLst>
                                    <p:cond delay="0"/>
                                  </p:stCondLst>
                                  <p:childTnLst>
                                    <p:animEffect transition="out" filter="fade">
                                      <p:cBhvr>
                                        <p:cTn id="128" dur="500"/>
                                        <p:tgtEl>
                                          <p:spTgt spid="28"/>
                                        </p:tgtEl>
                                      </p:cBhvr>
                                    </p:animEffect>
                                    <p:anim calcmode="lin" valueType="num">
                                      <p:cBhvr>
                                        <p:cTn id="129" dur="500"/>
                                        <p:tgtEl>
                                          <p:spTgt spid="28"/>
                                        </p:tgtEl>
                                        <p:attrNameLst>
                                          <p:attrName>ppt_x</p:attrName>
                                        </p:attrNameLst>
                                      </p:cBhvr>
                                      <p:tavLst>
                                        <p:tav tm="0">
                                          <p:val>
                                            <p:strVal val="ppt_x"/>
                                          </p:val>
                                        </p:tav>
                                        <p:tav tm="100000">
                                          <p:val>
                                            <p:strVal val="ppt_x"/>
                                          </p:val>
                                        </p:tav>
                                      </p:tavLst>
                                    </p:anim>
                                    <p:anim calcmode="lin" valueType="num">
                                      <p:cBhvr>
                                        <p:cTn id="130" dur="500"/>
                                        <p:tgtEl>
                                          <p:spTgt spid="28"/>
                                        </p:tgtEl>
                                        <p:attrNameLst>
                                          <p:attrName>ppt_y</p:attrName>
                                        </p:attrNameLst>
                                      </p:cBhvr>
                                      <p:tavLst>
                                        <p:tav tm="0">
                                          <p:val>
                                            <p:strVal val="ppt_y"/>
                                          </p:val>
                                        </p:tav>
                                        <p:tav tm="100000">
                                          <p:val>
                                            <p:strVal val="ppt_y+.1"/>
                                          </p:val>
                                        </p:tav>
                                      </p:tavLst>
                                    </p:anim>
                                    <p:set>
                                      <p:cBhvr>
                                        <p:cTn id="131" dur="1" fill="hold">
                                          <p:stCondLst>
                                            <p:cond delay="499"/>
                                          </p:stCondLst>
                                        </p:cTn>
                                        <p:tgtEl>
                                          <p:spTgt spid="2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500"/>
                                        <p:tgtEl>
                                          <p:spTgt spid="24"/>
                                        </p:tgtEl>
                                      </p:cBhvr>
                                    </p:animEffect>
                                    <p:anim calcmode="lin" valueType="num">
                                      <p:cBhvr>
                                        <p:cTn id="134" dur="500"/>
                                        <p:tgtEl>
                                          <p:spTgt spid="24"/>
                                        </p:tgtEl>
                                        <p:attrNameLst>
                                          <p:attrName>ppt_x</p:attrName>
                                        </p:attrNameLst>
                                      </p:cBhvr>
                                      <p:tavLst>
                                        <p:tav tm="0">
                                          <p:val>
                                            <p:strVal val="ppt_x"/>
                                          </p:val>
                                        </p:tav>
                                        <p:tav tm="100000">
                                          <p:val>
                                            <p:strVal val="ppt_x"/>
                                          </p:val>
                                        </p:tav>
                                      </p:tavLst>
                                    </p:anim>
                                    <p:anim calcmode="lin" valueType="num">
                                      <p:cBhvr>
                                        <p:cTn id="135" dur="500"/>
                                        <p:tgtEl>
                                          <p:spTgt spid="24"/>
                                        </p:tgtEl>
                                        <p:attrNameLst>
                                          <p:attrName>ppt_y</p:attrName>
                                        </p:attrNameLst>
                                      </p:cBhvr>
                                      <p:tavLst>
                                        <p:tav tm="0">
                                          <p:val>
                                            <p:strVal val="ppt_y"/>
                                          </p:val>
                                        </p:tav>
                                        <p:tav tm="100000">
                                          <p:val>
                                            <p:strVal val="ppt_y+.1"/>
                                          </p:val>
                                        </p:tav>
                                      </p:tavLst>
                                    </p:anim>
                                    <p:set>
                                      <p:cBhvr>
                                        <p:cTn id="136" dur="1" fill="hold">
                                          <p:stCondLst>
                                            <p:cond delay="499"/>
                                          </p:stCondLst>
                                        </p:cTn>
                                        <p:tgtEl>
                                          <p:spTgt spid="24"/>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500"/>
                                        <p:tgtEl>
                                          <p:spTgt spid="29"/>
                                        </p:tgtEl>
                                      </p:cBhvr>
                                    </p:animEffect>
                                    <p:anim calcmode="lin" valueType="num">
                                      <p:cBhvr>
                                        <p:cTn id="139" dur="500"/>
                                        <p:tgtEl>
                                          <p:spTgt spid="29"/>
                                        </p:tgtEl>
                                        <p:attrNameLst>
                                          <p:attrName>ppt_x</p:attrName>
                                        </p:attrNameLst>
                                      </p:cBhvr>
                                      <p:tavLst>
                                        <p:tav tm="0">
                                          <p:val>
                                            <p:strVal val="ppt_x"/>
                                          </p:val>
                                        </p:tav>
                                        <p:tav tm="100000">
                                          <p:val>
                                            <p:strVal val="ppt_x"/>
                                          </p:val>
                                        </p:tav>
                                      </p:tavLst>
                                    </p:anim>
                                    <p:anim calcmode="lin" valueType="num">
                                      <p:cBhvr>
                                        <p:cTn id="140" dur="500"/>
                                        <p:tgtEl>
                                          <p:spTgt spid="29"/>
                                        </p:tgtEl>
                                        <p:attrNameLst>
                                          <p:attrName>ppt_y</p:attrName>
                                        </p:attrNameLst>
                                      </p:cBhvr>
                                      <p:tavLst>
                                        <p:tav tm="0">
                                          <p:val>
                                            <p:strVal val="ppt_y"/>
                                          </p:val>
                                        </p:tav>
                                        <p:tav tm="100000">
                                          <p:val>
                                            <p:strVal val="ppt_y+.1"/>
                                          </p:val>
                                        </p:tav>
                                      </p:tavLst>
                                    </p:anim>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500"/>
                            </p:stCondLst>
                            <p:childTnLst>
                              <p:par>
                                <p:cTn id="143" presetID="20" presetClass="entr" presetSubtype="0" fill="hold" grpId="0" nodeType="after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wedge">
                                      <p:cBhvr>
                                        <p:cTn id="145" dur="50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strips(downLeft)">
                                      <p:cBhvr>
                                        <p:cTn id="150" dur="500"/>
                                        <p:tgtEl>
                                          <p:spTgt spid="39"/>
                                        </p:tgtEl>
                                      </p:cBhvr>
                                    </p:animEffect>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500"/>
                                        <p:tgtEl>
                                          <p:spTgt spid="36"/>
                                        </p:tgtEl>
                                      </p:cBhvr>
                                    </p:animEffect>
                                    <p:anim calcmode="lin" valueType="num">
                                      <p:cBhvr>
                                        <p:cTn id="155" dur="500" fill="hold"/>
                                        <p:tgtEl>
                                          <p:spTgt spid="36"/>
                                        </p:tgtEl>
                                        <p:attrNameLst>
                                          <p:attrName>ppt_x</p:attrName>
                                        </p:attrNameLst>
                                      </p:cBhvr>
                                      <p:tavLst>
                                        <p:tav tm="0">
                                          <p:val>
                                            <p:strVal val="#ppt_x"/>
                                          </p:val>
                                        </p:tav>
                                        <p:tav tm="100000">
                                          <p:val>
                                            <p:strVal val="#ppt_x"/>
                                          </p:val>
                                        </p:tav>
                                      </p:tavLst>
                                    </p:anim>
                                    <p:anim calcmode="lin" valueType="num">
                                      <p:cBhvr>
                                        <p:cTn id="156" dur="5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500"/>
                                        <p:tgtEl>
                                          <p:spTgt spid="38"/>
                                        </p:tgtEl>
                                      </p:cBhvr>
                                    </p:animEffect>
                                    <p:anim calcmode="lin" valueType="num">
                                      <p:cBhvr>
                                        <p:cTn id="160" dur="500" fill="hold"/>
                                        <p:tgtEl>
                                          <p:spTgt spid="38"/>
                                        </p:tgtEl>
                                        <p:attrNameLst>
                                          <p:attrName>ppt_x</p:attrName>
                                        </p:attrNameLst>
                                      </p:cBhvr>
                                      <p:tavLst>
                                        <p:tav tm="0">
                                          <p:val>
                                            <p:strVal val="#ppt_x"/>
                                          </p:val>
                                        </p:tav>
                                        <p:tav tm="100000">
                                          <p:val>
                                            <p:strVal val="#ppt_x"/>
                                          </p:val>
                                        </p:tav>
                                      </p:tavLst>
                                    </p:anim>
                                    <p:anim calcmode="lin" valueType="num">
                                      <p:cBhvr>
                                        <p:cTn id="16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strips(upRight)">
                                      <p:cBhvr>
                                        <p:cTn id="166" dur="500"/>
                                        <p:tgtEl>
                                          <p:spTgt spid="35"/>
                                        </p:tgtEl>
                                      </p:cBhvr>
                                    </p:animEffect>
                                  </p:childTnLst>
                                </p:cTn>
                              </p:par>
                            </p:childTnLst>
                          </p:cTn>
                        </p:par>
                        <p:par>
                          <p:cTn id="167" fill="hold">
                            <p:stCondLst>
                              <p:cond delay="500"/>
                            </p:stCondLst>
                            <p:childTnLst>
                              <p:par>
                                <p:cTn id="168" presetID="47" presetClass="entr" presetSubtype="0" fill="hold" grpId="0" nodeType="after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anim calcmode="lin" valueType="num">
                                      <p:cBhvr>
                                        <p:cTn id="171" dur="500" fill="hold"/>
                                        <p:tgtEl>
                                          <p:spTgt spid="30"/>
                                        </p:tgtEl>
                                        <p:attrNameLst>
                                          <p:attrName>ppt_x</p:attrName>
                                        </p:attrNameLst>
                                      </p:cBhvr>
                                      <p:tavLst>
                                        <p:tav tm="0">
                                          <p:val>
                                            <p:strVal val="#ppt_x"/>
                                          </p:val>
                                        </p:tav>
                                        <p:tav tm="100000">
                                          <p:val>
                                            <p:strVal val="#ppt_x"/>
                                          </p:val>
                                        </p:tav>
                                      </p:tavLst>
                                    </p:anim>
                                    <p:anim calcmode="lin" valueType="num">
                                      <p:cBhvr>
                                        <p:cTn id="172" dur="500" fill="hold"/>
                                        <p:tgtEl>
                                          <p:spTgt spid="3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fade">
                                      <p:cBhvr>
                                        <p:cTn id="175" dur="500"/>
                                        <p:tgtEl>
                                          <p:spTgt spid="32"/>
                                        </p:tgtEl>
                                      </p:cBhvr>
                                    </p:animEffect>
                                    <p:anim calcmode="lin" valueType="num">
                                      <p:cBhvr>
                                        <p:cTn id="176" dur="500" fill="hold"/>
                                        <p:tgtEl>
                                          <p:spTgt spid="32"/>
                                        </p:tgtEl>
                                        <p:attrNameLst>
                                          <p:attrName>ppt_x</p:attrName>
                                        </p:attrNameLst>
                                      </p:cBhvr>
                                      <p:tavLst>
                                        <p:tav tm="0">
                                          <p:val>
                                            <p:strVal val="#ppt_x"/>
                                          </p:val>
                                        </p:tav>
                                        <p:tav tm="100000">
                                          <p:val>
                                            <p:strVal val="#ppt_x"/>
                                          </p:val>
                                        </p:tav>
                                      </p:tavLst>
                                    </p:anim>
                                    <p:anim calcmode="lin" valueType="num">
                                      <p:cBhvr>
                                        <p:cTn id="17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40" grpId="0" animBg="1"/>
      <p:bldP spid="30" grpId="0" animBg="1"/>
      <p:bldP spid="32" grpId="0" animBg="1"/>
      <p:bldP spid="35" grpId="0" animBg="1"/>
      <p:bldP spid="31" grpId="0"/>
      <p:bldP spid="31" grpId="1"/>
      <p:bldP spid="36" grpId="0" animBg="1"/>
      <p:bldP spid="38" grpId="0" animBg="1"/>
      <p:bldP spid="39" grpId="0" animBg="1"/>
      <p:bldP spid="34" grpId="0"/>
      <p:bldP spid="34"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24</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25</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p:oleObj spid="_x0000_s38914" name="Equation" r:id="rId5" imgW="2628720" imgH="672840" progId="Equation.3">
              <p:embed/>
            </p:oleObj>
          </a:graphicData>
        </a:graphic>
      </p:graphicFrame>
      <p:pic>
        <p:nvPicPr>
          <p:cNvPr id="16" name="Picture 6"/>
          <p:cNvPicPr>
            <a:picLocks noChangeArrowheads="1"/>
          </p:cNvPicPr>
          <p:nvPr/>
        </p:nvPicPr>
        <p:blipFill>
          <a:blip r:embed="rId6"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7"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8"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9"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0"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26</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p:oleObj spid="_x0000_s39938" name="Equation" r:id="rId3" imgW="2323800" imgH="393480" progId="Equation.3">
              <p:embed/>
            </p:oleObj>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p:oleObj spid="_x0000_s39939" name="Equation" r:id="rId4" imgW="2095200" imgH="393480" progId="Equation.3">
              <p:embed/>
            </p:oleObj>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p:oleObj spid="_x0000_s39940" name="Equation" r:id="rId5" imgW="2374560" imgH="431640" progId="Equation.3">
              <p:embed/>
            </p:oleObj>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28</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p:oleObj spid="_x0000_s1026" name="Equation" r:id="rId7" imgW="2222280" imgH="533160" progId="Equation.3">
              <p:embed/>
            </p:oleObj>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p:oleObj spid="_x0000_s1027" name="Equation" r:id="rId8" imgW="2616120" imgH="431640" progId="Equation.3">
              <p:embed/>
            </p:oleObj>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p:oleObj spid="_x0000_s1028" name="Equation" r:id="rId9" imgW="1346040" imgH="419040" progId="Equation.3">
              <p:embed/>
            </p:oleObj>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29</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802350" y="3759200"/>
            <a:ext cx="7579650" cy="2946400"/>
            <a:chOff x="838200" y="3962400"/>
            <a:chExt cx="7579650" cy="2946400"/>
          </a:xfrm>
        </p:grpSpPr>
        <p:grpSp>
          <p:nvGrpSpPr>
            <p:cNvPr id="4" name="Group 37"/>
            <p:cNvGrpSpPr/>
            <p:nvPr/>
          </p:nvGrpSpPr>
          <p:grpSpPr>
            <a:xfrm>
              <a:off x="838200" y="5076021"/>
              <a:ext cx="1397645" cy="719159"/>
              <a:chOff x="2743200" y="6261100"/>
              <a:chExt cx="1397645" cy="719159"/>
            </a:xfrm>
          </p:grpSpPr>
          <p:sp>
            <p:nvSpPr>
              <p:cNvPr id="24" name="Rectangle 23"/>
              <p:cNvSpPr/>
              <p:nvPr/>
            </p:nvSpPr>
            <p:spPr>
              <a:xfrm>
                <a:off x="2743200" y="6325632"/>
                <a:ext cx="228600" cy="2286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43200" y="6706632"/>
                <a:ext cx="228600" cy="2286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02791" y="6261100"/>
                <a:ext cx="807209" cy="369332"/>
              </a:xfrm>
              <a:prstGeom prst="rect">
                <a:avLst/>
              </a:prstGeom>
              <a:noFill/>
            </p:spPr>
            <p:txBody>
              <a:bodyPr wrap="none" rtlCol="0">
                <a:spAutoFit/>
              </a:bodyPr>
              <a:lstStyle/>
              <a:p>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29" name="TextBox 28"/>
              <p:cNvSpPr txBox="1"/>
              <p:nvPr/>
            </p:nvSpPr>
            <p:spPr>
              <a:xfrm>
                <a:off x="2992582" y="6610927"/>
                <a:ext cx="1148263" cy="369332"/>
              </a:xfrm>
              <a:prstGeom prst="rect">
                <a:avLst/>
              </a:prstGeom>
              <a:noFill/>
            </p:spPr>
            <p:txBody>
              <a:bodyPr wrap="none" rtlCol="0">
                <a:spAutoFit/>
              </a:bodyPr>
              <a:lstStyle/>
              <a:p>
                <a:r>
                  <a:rPr lang="en-US" dirty="0" smtClean="0">
                    <a:latin typeface="Times New Roman" pitchFamily="18" charset="0"/>
                    <a:cs typeface="Times New Roman" pitchFamily="18" charset="0"/>
                  </a:rPr>
                  <a:t>Nonverbal</a:t>
                </a:r>
                <a:endParaRPr lang="en-US" dirty="0">
                  <a:latin typeface="Times New Roman" pitchFamily="18" charset="0"/>
                  <a:cs typeface="Times New Roman" pitchFamily="18" charset="0"/>
                </a:endParaRPr>
              </a:p>
            </p:txBody>
          </p:sp>
        </p:grpSp>
        <p:grpSp>
          <p:nvGrpSpPr>
            <p:cNvPr id="5" name="Group 36"/>
            <p:cNvGrpSpPr/>
            <p:nvPr/>
          </p:nvGrpSpPr>
          <p:grpSpPr>
            <a:xfrm>
              <a:off x="6629400" y="5064475"/>
              <a:ext cx="1788450" cy="742250"/>
              <a:chOff x="5410200" y="6248400"/>
              <a:chExt cx="1788450" cy="742250"/>
            </a:xfrm>
          </p:grpSpPr>
          <p:sp>
            <p:nvSpPr>
              <p:cNvPr id="26" name="Rectangle 25"/>
              <p:cNvSpPr/>
              <p:nvPr/>
            </p:nvSpPr>
            <p:spPr>
              <a:xfrm>
                <a:off x="5410200" y="6325632"/>
                <a:ext cx="228600" cy="2286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10200" y="6706632"/>
                <a:ext cx="228600" cy="2286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628409" y="6621318"/>
                <a:ext cx="941283" cy="369332"/>
              </a:xfrm>
              <a:prstGeom prst="rect">
                <a:avLst/>
              </a:prstGeom>
              <a:noFill/>
            </p:spPr>
            <p:txBody>
              <a:bodyPr wrap="none" rtlCol="0">
                <a:spAutoFit/>
              </a:bodyPr>
              <a:lstStyle/>
              <a:p>
                <a:r>
                  <a:rPr lang="en-US" dirty="0" smtClean="0">
                    <a:latin typeface="Times New Roman" pitchFamily="18" charset="0"/>
                    <a:cs typeface="Times New Roman" pitchFamily="18" charset="0"/>
                  </a:rPr>
                  <a:t>Prosody</a:t>
                </a:r>
                <a:endParaRPr lang="en-US" dirty="0">
                  <a:latin typeface="Times New Roman" pitchFamily="18" charset="0"/>
                  <a:cs typeface="Times New Roman" pitchFamily="18" charset="0"/>
                </a:endParaRPr>
              </a:p>
            </p:txBody>
          </p:sp>
          <p:sp>
            <p:nvSpPr>
              <p:cNvPr id="31" name="TextBox 30"/>
              <p:cNvSpPr txBox="1"/>
              <p:nvPr/>
            </p:nvSpPr>
            <p:spPr>
              <a:xfrm>
                <a:off x="5636491" y="6248400"/>
                <a:ext cx="1562159" cy="369332"/>
              </a:xfrm>
              <a:prstGeom prst="rect">
                <a:avLst/>
              </a:prstGeom>
              <a:noFill/>
            </p:spPr>
            <p:txBody>
              <a:bodyPr wrap="none" rtlCol="0">
                <a:spAutoFit/>
              </a:bodyPr>
              <a:lstStyle/>
              <a:p>
                <a:r>
                  <a:rPr lang="en-US" dirty="0" smtClean="0">
                    <a:latin typeface="Times New Roman" pitchFamily="18" charset="0"/>
                    <a:cs typeface="Times New Roman" pitchFamily="18" charset="0"/>
                  </a:rPr>
                  <a:t>Face and Body</a:t>
                </a:r>
                <a:endParaRPr lang="en-US" dirty="0">
                  <a:latin typeface="Times New Roman" pitchFamily="18" charset="0"/>
                  <a:cs typeface="Times New Roman" pitchFamily="18" charset="0"/>
                </a:endParaRPr>
              </a:p>
            </p:txBody>
          </p:sp>
        </p:grpSp>
        <p:grpSp>
          <p:nvGrpSpPr>
            <p:cNvPr id="6" name="Group 32"/>
            <p:cNvGrpSpPr/>
            <p:nvPr/>
          </p:nvGrpSpPr>
          <p:grpSpPr>
            <a:xfrm>
              <a:off x="2209800" y="3962400"/>
              <a:ext cx="4343400" cy="2946400"/>
              <a:chOff x="533400" y="4191000"/>
              <a:chExt cx="4343400" cy="2946400"/>
            </a:xfrm>
          </p:grpSpPr>
          <p:graphicFrame>
            <p:nvGraphicFramePr>
              <p:cNvPr id="22" name="Chart 21"/>
              <p:cNvGraphicFramePr/>
              <p:nvPr/>
            </p:nvGraphicFramePr>
            <p:xfrm>
              <a:off x="533400" y="4191000"/>
              <a:ext cx="4343400" cy="29464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676400" y="5410200"/>
                <a:ext cx="587020" cy="369332"/>
              </a:xfrm>
              <a:prstGeom prst="rect">
                <a:avLst/>
              </a:prstGeom>
              <a:noFill/>
            </p:spPr>
            <p:txBody>
              <a:bodyPr wrap="none" rtlCol="0">
                <a:spAutoFit/>
              </a:bodyPr>
              <a:lstStyle/>
              <a:p>
                <a:r>
                  <a:rPr lang="en-US" b="1" dirty="0" smtClean="0"/>
                  <a:t>65%</a:t>
                </a:r>
                <a:endParaRPr lang="en-US" b="1" dirty="0"/>
              </a:p>
            </p:txBody>
          </p:sp>
        </p:grpSp>
      </p:grpSp>
      <p:pic>
        <p:nvPicPr>
          <p:cNvPr id="19" name="Picture 2"/>
          <p:cNvPicPr>
            <a:picLocks noGrp="1" noChangeAspect="1" noChangeArrowheads="1"/>
          </p:cNvPicPr>
          <p:nvPr>
            <p:ph sz="quarter" idx="1"/>
          </p:nvPr>
        </p:nvPicPr>
        <p:blipFill>
          <a:blip r:embed="rId4" cstate="print"/>
          <a:srcRect/>
          <a:stretch>
            <a:fillRect/>
          </a:stretch>
        </p:blipFill>
        <p:spPr bwMode="auto">
          <a:xfrm>
            <a:off x="2209800" y="990600"/>
            <a:ext cx="4677166" cy="3124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914400"/>
          </a:xfrm>
          <a:prstGeom prst="roundRect">
            <a:avLst/>
          </a:prstGeom>
          <a:solidFill>
            <a:srgbClr val="F2F2F2"/>
          </a:solidFill>
          <a:effectLst>
            <a:outerShdw blurRad="50800" dist="38100" dir="2700000" algn="tl" rotWithShape="0">
              <a:prstClr val="black">
                <a:alpha val="40000"/>
              </a:prstClr>
            </a:outerShdw>
          </a:effectLst>
        </p:spPr>
        <p:txBody>
          <a:bodyPr>
            <a:normAutofit/>
          </a:bodyPr>
          <a:lstStyle/>
          <a:p>
            <a:r>
              <a:rPr lang="en-US" dirty="0" smtClean="0"/>
              <a:t>Non Verbal Cues</a:t>
            </a:r>
            <a:endParaRPr lang="en-US" sz="3600" dirty="0"/>
          </a:p>
        </p:txBody>
      </p:sp>
      <p:cxnSp>
        <p:nvCxnSpPr>
          <p:cNvPr id="11" name="Straight Connector 10"/>
          <p:cNvCxnSpPr/>
          <p:nvPr/>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descr="I:\CUbiC\Images\CUbiC Logo\CUbiC Logo.JPG"/>
          <p:cNvPicPr>
            <a:picLocks noChangeAspect="1" noChangeArrowheads="1"/>
          </p:cNvPicPr>
          <p:nvPr/>
        </p:nvPicPr>
        <p:blipFill>
          <a:blip r:embed="rId5"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3" name="Picture 2" descr="I:\ASU\Logos\lwm1_mg.jpg"/>
          <p:cNvPicPr>
            <a:picLocks noChangeAspect="1" noChangeArrowheads="1"/>
          </p:cNvPicPr>
          <p:nvPr/>
        </p:nvPicPr>
        <p:blipFill>
          <a:blip r:embed="rId6"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5" name="TextBox 14"/>
          <p:cNvSpPr txBox="1"/>
          <p:nvPr/>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sp>
        <p:nvSpPr>
          <p:cNvPr id="10" name="Rounded Rectangle 9"/>
          <p:cNvSpPr/>
          <p:nvPr/>
        </p:nvSpPr>
        <p:spPr>
          <a:xfrm>
            <a:off x="48006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Verbal</a:t>
            </a:r>
            <a:endParaRPr lang="en-US" dirty="0">
              <a:latin typeface="Times New Roman" pitchFamily="18" charset="0"/>
              <a:cs typeface="Times New Roman" pitchFamily="18" charset="0"/>
            </a:endParaRPr>
          </a:p>
        </p:txBody>
      </p:sp>
      <p:sp>
        <p:nvSpPr>
          <p:cNvPr id="16" name="Rounded Rectangle 15"/>
          <p:cNvSpPr/>
          <p:nvPr/>
        </p:nvSpPr>
        <p:spPr>
          <a:xfrm>
            <a:off x="2362200" y="2971800"/>
            <a:ext cx="1600200" cy="685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latin typeface="Times New Roman" pitchFamily="18" charset="0"/>
                <a:cs typeface="Times New Roman" pitchFamily="18" charset="0"/>
              </a:rPr>
              <a:t>Non Verbal</a:t>
            </a:r>
            <a:endParaRPr lang="en-US" dirty="0">
              <a:latin typeface="Times New Roman" pitchFamily="18" charset="0"/>
              <a:cs typeface="Times New Roman" pitchFamily="18" charset="0"/>
            </a:endParaRPr>
          </a:p>
        </p:txBody>
      </p:sp>
      <p:pic>
        <p:nvPicPr>
          <p:cNvPr id="31746" name="Picture 2" descr="Leakiness"/>
          <p:cNvPicPr>
            <a:picLocks noChangeAspect="1" noChangeArrowheads="1"/>
          </p:cNvPicPr>
          <p:nvPr/>
        </p:nvPicPr>
        <p:blipFill>
          <a:blip r:embed="rId7" cstate="print"/>
          <a:srcRect/>
          <a:stretch>
            <a:fillRect/>
          </a:stretch>
        </p:blipFill>
        <p:spPr bwMode="auto">
          <a:xfrm>
            <a:off x="1690693" y="1524000"/>
            <a:ext cx="6234107" cy="4433262"/>
          </a:xfrm>
          <a:prstGeom prst="rect">
            <a:avLst/>
          </a:prstGeom>
          <a:ln>
            <a:noFill/>
          </a:ln>
          <a:effectLst>
            <a:outerShdw blurRad="190500" algn="tl" rotWithShape="0">
              <a:srgbClr val="000000">
                <a:alpha val="70000"/>
              </a:srgbClr>
            </a:outerShdw>
          </a:effectLst>
        </p:spPr>
      </p:pic>
      <p:grpSp>
        <p:nvGrpSpPr>
          <p:cNvPr id="55" name="Group 54"/>
          <p:cNvGrpSpPr/>
          <p:nvPr/>
        </p:nvGrpSpPr>
        <p:grpSpPr>
          <a:xfrm>
            <a:off x="6080452" y="2133600"/>
            <a:ext cx="1694639" cy="3733800"/>
            <a:chOff x="3962400" y="1905000"/>
            <a:chExt cx="1694639" cy="3733800"/>
          </a:xfrm>
        </p:grpSpPr>
        <p:pic>
          <p:nvPicPr>
            <p:cNvPr id="40" name="Picture 2"/>
            <p:cNvPicPr>
              <a:picLocks noChangeAspect="1" noChangeArrowheads="1"/>
            </p:cNvPicPr>
            <p:nvPr/>
          </p:nvPicPr>
          <p:blipFill>
            <a:blip r:embed="rId8" cstate="print"/>
            <a:srcRect r="44335"/>
            <a:stretch>
              <a:fillRect/>
            </a:stretch>
          </p:blipFill>
          <p:spPr bwMode="auto">
            <a:xfrm>
              <a:off x="4063876" y="4724400"/>
              <a:ext cx="839096" cy="914400"/>
            </a:xfrm>
            <a:prstGeom prst="rect">
              <a:avLst/>
            </a:prstGeom>
            <a:noFill/>
            <a:ln w="9525">
              <a:noFill/>
              <a:miter lim="800000"/>
              <a:headEnd/>
              <a:tailEnd/>
            </a:ln>
            <a:effectLst/>
          </p:spPr>
        </p:pic>
        <p:sp>
          <p:nvSpPr>
            <p:cNvPr id="42" name="TextBox 41"/>
            <p:cNvSpPr txBox="1"/>
            <p:nvPr/>
          </p:nvSpPr>
          <p:spPr>
            <a:xfrm>
              <a:off x="4953000" y="5027712"/>
              <a:ext cx="704039" cy="307777"/>
            </a:xfrm>
            <a:prstGeom prst="rect">
              <a:avLst/>
            </a:prstGeom>
            <a:noFill/>
          </p:spPr>
          <p:txBody>
            <a:bodyPr wrap="none" rtlCol="0">
              <a:spAutoFit/>
            </a:bodyPr>
            <a:lstStyle/>
            <a:p>
              <a:r>
                <a:rPr lang="en-US" sz="1400" dirty="0" smtClean="0">
                  <a:latin typeface="Times" pitchFamily="18" charset="0"/>
                  <a:cs typeface="Times" pitchFamily="18" charset="0"/>
                </a:rPr>
                <a:t>Speech</a:t>
              </a:r>
              <a:endParaRPr lang="en-US" sz="1400" dirty="0">
                <a:latin typeface="Times" pitchFamily="18" charset="0"/>
                <a:cs typeface="Times" pitchFamily="18" charset="0"/>
              </a:endParaRPr>
            </a:p>
          </p:txBody>
        </p:sp>
        <p:pic>
          <p:nvPicPr>
            <p:cNvPr id="43" name="Picture 42" descr="face1.jpg"/>
            <p:cNvPicPr>
              <a:picLocks noChangeAspect="1"/>
            </p:cNvPicPr>
            <p:nvPr/>
          </p:nvPicPr>
          <p:blipFill>
            <a:blip r:embed="rId9" cstate="print"/>
            <a:stretch>
              <a:fillRect/>
            </a:stretch>
          </p:blipFill>
          <p:spPr>
            <a:xfrm>
              <a:off x="3962400" y="1905000"/>
              <a:ext cx="1042048" cy="814351"/>
            </a:xfrm>
            <a:prstGeom prst="rect">
              <a:avLst/>
            </a:prstGeom>
          </p:spPr>
        </p:pic>
        <p:pic>
          <p:nvPicPr>
            <p:cNvPr id="44" name="Picture 43" descr="speech1.jpg"/>
            <p:cNvPicPr>
              <a:picLocks noChangeAspect="1"/>
            </p:cNvPicPr>
            <p:nvPr/>
          </p:nvPicPr>
          <p:blipFill>
            <a:blip r:embed="rId10" cstate="print"/>
            <a:srcRect l="18497"/>
            <a:stretch>
              <a:fillRect/>
            </a:stretch>
          </p:blipFill>
          <p:spPr>
            <a:xfrm>
              <a:off x="3979064" y="3810000"/>
              <a:ext cx="1008721" cy="762000"/>
            </a:xfrm>
            <a:prstGeom prst="rect">
              <a:avLst/>
            </a:prstGeom>
          </p:spPr>
        </p:pic>
        <p:pic>
          <p:nvPicPr>
            <p:cNvPr id="45" name="Picture 44" descr="J-102-0013_vitruvian_man_500.jpg"/>
            <p:cNvPicPr>
              <a:picLocks noChangeAspect="1"/>
            </p:cNvPicPr>
            <p:nvPr/>
          </p:nvPicPr>
          <p:blipFill>
            <a:blip r:embed="rId11" cstate="print"/>
            <a:stretch>
              <a:fillRect/>
            </a:stretch>
          </p:blipFill>
          <p:spPr>
            <a:xfrm>
              <a:off x="4064324" y="2895600"/>
              <a:ext cx="838200" cy="838200"/>
            </a:xfrm>
            <a:prstGeom prst="rect">
              <a:avLst/>
            </a:prstGeom>
          </p:spPr>
        </p:pic>
        <p:sp>
          <p:nvSpPr>
            <p:cNvPr id="46" name="TextBox 45"/>
            <p:cNvSpPr txBox="1"/>
            <p:nvPr/>
          </p:nvSpPr>
          <p:spPr>
            <a:xfrm>
              <a:off x="5018723" y="2142898"/>
              <a:ext cx="572593" cy="338554"/>
            </a:xfrm>
            <a:prstGeom prst="rect">
              <a:avLst/>
            </a:prstGeom>
            <a:noFill/>
          </p:spPr>
          <p:txBody>
            <a:bodyPr wrap="none" rtlCol="0">
              <a:spAutoFit/>
            </a:bodyPr>
            <a:lstStyle/>
            <a:p>
              <a:r>
                <a:rPr lang="en-US" sz="1600" dirty="0" smtClean="0">
                  <a:latin typeface="Times" pitchFamily="18" charset="0"/>
                </a:rPr>
                <a:t>Face</a:t>
              </a:r>
              <a:endParaRPr lang="en-US" sz="1600" dirty="0">
                <a:latin typeface="Times" pitchFamily="18" charset="0"/>
              </a:endParaRPr>
            </a:p>
          </p:txBody>
        </p:sp>
        <p:sp>
          <p:nvSpPr>
            <p:cNvPr id="51" name="TextBox 50"/>
            <p:cNvSpPr txBox="1"/>
            <p:nvPr/>
          </p:nvSpPr>
          <p:spPr>
            <a:xfrm>
              <a:off x="4990670" y="3145423"/>
              <a:ext cx="628698" cy="338554"/>
            </a:xfrm>
            <a:prstGeom prst="rect">
              <a:avLst/>
            </a:prstGeom>
            <a:noFill/>
          </p:spPr>
          <p:txBody>
            <a:bodyPr wrap="none" rtlCol="0">
              <a:spAutoFit/>
            </a:bodyPr>
            <a:lstStyle/>
            <a:p>
              <a:r>
                <a:rPr lang="en-US" sz="1600" dirty="0" smtClean="0">
                  <a:latin typeface="Times" pitchFamily="18" charset="0"/>
                </a:rPr>
                <a:t>Body</a:t>
              </a:r>
              <a:endParaRPr lang="en-US" sz="1600" dirty="0">
                <a:latin typeface="Times" pitchFamily="18" charset="0"/>
              </a:endParaRPr>
            </a:p>
          </p:txBody>
        </p:sp>
        <p:sp>
          <p:nvSpPr>
            <p:cNvPr id="53" name="TextBox 52"/>
            <p:cNvSpPr txBox="1"/>
            <p:nvPr/>
          </p:nvSpPr>
          <p:spPr>
            <a:xfrm>
              <a:off x="4980636" y="4021723"/>
              <a:ext cx="648767" cy="338554"/>
            </a:xfrm>
            <a:prstGeom prst="rect">
              <a:avLst/>
            </a:prstGeom>
            <a:noFill/>
          </p:spPr>
          <p:txBody>
            <a:bodyPr wrap="none" rtlCol="0">
              <a:spAutoFit/>
            </a:bodyPr>
            <a:lstStyle/>
            <a:p>
              <a:r>
                <a:rPr lang="en-US" sz="1600" dirty="0" smtClean="0">
                  <a:latin typeface="Times" pitchFamily="18" charset="0"/>
                </a:rPr>
                <a:t>Voice</a:t>
              </a:r>
              <a:endParaRPr lang="en-US" sz="1600" dirty="0">
                <a:latin typeface="Times" pitchFamily="18" charset="0"/>
              </a:endParaRPr>
            </a:p>
          </p:txBody>
        </p:sp>
      </p:grpSp>
      <p:grpSp>
        <p:nvGrpSpPr>
          <p:cNvPr id="68" name="Group 67"/>
          <p:cNvGrpSpPr/>
          <p:nvPr/>
        </p:nvGrpSpPr>
        <p:grpSpPr>
          <a:xfrm>
            <a:off x="4785052" y="1219200"/>
            <a:ext cx="1158548" cy="4581524"/>
            <a:chOff x="4785052" y="1219200"/>
            <a:chExt cx="1158548" cy="4581524"/>
          </a:xfrm>
        </p:grpSpPr>
        <p:sp>
          <p:nvSpPr>
            <p:cNvPr id="56" name="Rectangle 55"/>
            <p:cNvSpPr/>
            <p:nvPr/>
          </p:nvSpPr>
          <p:spPr>
            <a:xfrm>
              <a:off x="4937452" y="4800599"/>
              <a:ext cx="762000" cy="100012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56"/>
            <p:cNvSpPr/>
            <p:nvPr/>
          </p:nvSpPr>
          <p:spPr>
            <a:xfrm>
              <a:off x="4937452" y="2133600"/>
              <a:ext cx="762000" cy="2667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8" name="TextBox 57"/>
            <p:cNvSpPr txBox="1"/>
            <p:nvPr/>
          </p:nvSpPr>
          <p:spPr>
            <a:xfrm rot="16200000">
              <a:off x="4730167" y="4845835"/>
              <a:ext cx="1091998" cy="646331"/>
            </a:xfrm>
            <a:prstGeom prst="rect">
              <a:avLst/>
            </a:prstGeom>
            <a:noFill/>
          </p:spPr>
          <p:txBody>
            <a:bodyPr wrap="square" rtlCol="0">
              <a:spAutoFit/>
            </a:bodyPr>
            <a:lstStyle/>
            <a:p>
              <a:r>
                <a:rPr lang="en-US" dirty="0" smtClean="0">
                  <a:solidFill>
                    <a:schemeClr val="bg1"/>
                  </a:solidFill>
                  <a:latin typeface="Times" pitchFamily="18" charset="0"/>
                  <a:cs typeface="Times" pitchFamily="18" charset="0"/>
                </a:rPr>
                <a:t>Verbal (35%)</a:t>
              </a:r>
              <a:endParaRPr lang="en-US" dirty="0">
                <a:solidFill>
                  <a:schemeClr val="bg1"/>
                </a:solidFill>
                <a:latin typeface="Times" pitchFamily="18" charset="0"/>
                <a:cs typeface="Times" pitchFamily="18" charset="0"/>
              </a:endParaRPr>
            </a:p>
          </p:txBody>
        </p:sp>
        <p:sp>
          <p:nvSpPr>
            <p:cNvPr id="59" name="TextBox 58"/>
            <p:cNvSpPr txBox="1"/>
            <p:nvPr/>
          </p:nvSpPr>
          <p:spPr>
            <a:xfrm rot="16200000">
              <a:off x="4339006" y="3235816"/>
              <a:ext cx="1871025"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Non-verbal (65%)</a:t>
              </a:r>
              <a:endParaRPr lang="en-US" dirty="0">
                <a:solidFill>
                  <a:schemeClr val="bg1"/>
                </a:solidFill>
                <a:latin typeface="Times" pitchFamily="18" charset="0"/>
                <a:cs typeface="Times" pitchFamily="18" charset="0"/>
              </a:endParaRPr>
            </a:p>
          </p:txBody>
        </p:sp>
        <p:sp>
          <p:nvSpPr>
            <p:cNvPr id="60" name="TextBox 59"/>
            <p:cNvSpPr txBox="1"/>
            <p:nvPr/>
          </p:nvSpPr>
          <p:spPr>
            <a:xfrm>
              <a:off x="4785052" y="1219200"/>
              <a:ext cx="1158548" cy="923330"/>
            </a:xfrm>
            <a:prstGeom prst="rect">
              <a:avLst/>
            </a:prstGeom>
            <a:noFill/>
          </p:spPr>
          <p:txBody>
            <a:bodyPr wrap="square" rtlCol="0">
              <a:spAutoFit/>
            </a:bodyPr>
            <a:lstStyle/>
            <a:p>
              <a:pPr algn="ctr"/>
              <a:r>
                <a:rPr lang="en-US" b="1" dirty="0" smtClean="0">
                  <a:latin typeface="Times" pitchFamily="18" charset="0"/>
                  <a:cs typeface="Times" pitchFamily="18" charset="0"/>
                </a:rPr>
                <a:t>Enactor   - Encoding</a:t>
              </a:r>
              <a:endParaRPr lang="en-US" b="1" dirty="0">
                <a:latin typeface="Times" pitchFamily="18" charset="0"/>
                <a:cs typeface="Times" pitchFamily="18" charset="0"/>
              </a:endParaRPr>
            </a:p>
          </p:txBody>
        </p:sp>
      </p:grpSp>
      <p:grpSp>
        <p:nvGrpSpPr>
          <p:cNvPr id="69" name="Group 68"/>
          <p:cNvGrpSpPr/>
          <p:nvPr/>
        </p:nvGrpSpPr>
        <p:grpSpPr>
          <a:xfrm>
            <a:off x="7620000" y="1219200"/>
            <a:ext cx="1143000" cy="4581525"/>
            <a:chOff x="7620000" y="1219200"/>
            <a:chExt cx="1143000" cy="4581525"/>
          </a:xfrm>
        </p:grpSpPr>
        <p:sp>
          <p:nvSpPr>
            <p:cNvPr id="63" name="Rectangle 62"/>
            <p:cNvSpPr/>
            <p:nvPr/>
          </p:nvSpPr>
          <p:spPr>
            <a:xfrm>
              <a:off x="7756852" y="4048125"/>
              <a:ext cx="762000" cy="1752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ectangle 63"/>
            <p:cNvSpPr/>
            <p:nvPr/>
          </p:nvSpPr>
          <p:spPr>
            <a:xfrm>
              <a:off x="7756852" y="2133600"/>
              <a:ext cx="762000" cy="1905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TextBox 64"/>
            <p:cNvSpPr txBox="1"/>
            <p:nvPr/>
          </p:nvSpPr>
          <p:spPr>
            <a:xfrm rot="16200000">
              <a:off x="7366797" y="4692008"/>
              <a:ext cx="1454244"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Audio (54 %)</a:t>
              </a:r>
              <a:endParaRPr lang="en-US" dirty="0">
                <a:solidFill>
                  <a:schemeClr val="bg1"/>
                </a:solidFill>
                <a:latin typeface="Times" pitchFamily="18" charset="0"/>
                <a:cs typeface="Times" pitchFamily="18" charset="0"/>
              </a:endParaRPr>
            </a:p>
          </p:txBody>
        </p:sp>
        <p:sp>
          <p:nvSpPr>
            <p:cNvPr id="66" name="TextBox 65"/>
            <p:cNvSpPr txBox="1"/>
            <p:nvPr/>
          </p:nvSpPr>
          <p:spPr>
            <a:xfrm rot="16200000">
              <a:off x="7372565" y="2863208"/>
              <a:ext cx="1466042" cy="369332"/>
            </a:xfrm>
            <a:prstGeom prst="rect">
              <a:avLst/>
            </a:prstGeom>
            <a:noFill/>
          </p:spPr>
          <p:txBody>
            <a:bodyPr wrap="none" rtlCol="0">
              <a:spAutoFit/>
            </a:bodyPr>
            <a:lstStyle/>
            <a:p>
              <a:r>
                <a:rPr lang="en-US" dirty="0" smtClean="0">
                  <a:solidFill>
                    <a:schemeClr val="bg1"/>
                  </a:solidFill>
                  <a:latin typeface="Times" pitchFamily="18" charset="0"/>
                  <a:cs typeface="Times" pitchFamily="18" charset="0"/>
                </a:rPr>
                <a:t>Visual  (46%)</a:t>
              </a:r>
              <a:endParaRPr lang="en-US" dirty="0">
                <a:solidFill>
                  <a:schemeClr val="bg1"/>
                </a:solidFill>
                <a:latin typeface="Times" pitchFamily="18" charset="0"/>
                <a:cs typeface="Times" pitchFamily="18" charset="0"/>
              </a:endParaRPr>
            </a:p>
          </p:txBody>
        </p:sp>
        <p:sp>
          <p:nvSpPr>
            <p:cNvPr id="67" name="TextBox 66"/>
            <p:cNvSpPr txBox="1"/>
            <p:nvPr/>
          </p:nvSpPr>
          <p:spPr>
            <a:xfrm>
              <a:off x="7620000" y="1219200"/>
              <a:ext cx="1143000" cy="923330"/>
            </a:xfrm>
            <a:prstGeom prst="rect">
              <a:avLst/>
            </a:prstGeom>
            <a:noFill/>
          </p:spPr>
          <p:txBody>
            <a:bodyPr wrap="square" rtlCol="0">
              <a:spAutoFit/>
            </a:bodyPr>
            <a:lstStyle/>
            <a:p>
              <a:pPr algn="ctr"/>
              <a:r>
                <a:rPr lang="en-US" b="1" dirty="0" smtClean="0">
                  <a:latin typeface="Times" pitchFamily="18" charset="0"/>
                  <a:cs typeface="Times" pitchFamily="18" charset="0"/>
                </a:rPr>
                <a:t>Recipient - Decoding</a:t>
              </a:r>
              <a:endParaRPr lang="en-US" b="1" dirty="0">
                <a:latin typeface="Times" pitchFamily="18" charset="0"/>
                <a:cs typeface="Times" pitchFamily="18" charset="0"/>
              </a:endParaRPr>
            </a:p>
          </p:txBody>
        </p:sp>
      </p:grpSp>
      <p:sp>
        <p:nvSpPr>
          <p:cNvPr id="4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2" nodeType="with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9" presetClass="exit" presetSubtype="0" fill="hold" grpId="2" nodeType="withEffect">
                                  <p:stCondLst>
                                    <p:cond delay="0"/>
                                  </p:stCondLst>
                                  <p:childTnLst>
                                    <p:animEffect transition="out" filter="dissolv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1746"/>
                                        </p:tgtEl>
                                        <p:attrNameLst>
                                          <p:attrName>style.visibility</p:attrName>
                                        </p:attrNameLst>
                                      </p:cBhvr>
                                      <p:to>
                                        <p:strVal val="visible"/>
                                      </p:to>
                                    </p:set>
                                    <p:anim calcmode="lin" valueType="num">
                                      <p:cBhvr additive="base">
                                        <p:cTn id="26" dur="500" fill="hold"/>
                                        <p:tgtEl>
                                          <p:spTgt spid="31746"/>
                                        </p:tgtEl>
                                        <p:attrNameLst>
                                          <p:attrName>ppt_x</p:attrName>
                                        </p:attrNameLst>
                                      </p:cBhvr>
                                      <p:tavLst>
                                        <p:tav tm="0">
                                          <p:val>
                                            <p:strVal val="#ppt_x"/>
                                          </p:val>
                                        </p:tav>
                                        <p:tav tm="100000">
                                          <p:val>
                                            <p:strVal val="#ppt_x"/>
                                          </p:val>
                                        </p:tav>
                                      </p:tavLst>
                                    </p:anim>
                                    <p:anim calcmode="lin" valueType="num">
                                      <p:cBhvr additive="base">
                                        <p:cTn id="27"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2222E-6 4.96762E-6 L -0.31736 -0.00093 " pathEditMode="relative" rAng="0" ptsTypes="AA">
                                      <p:cBhvr>
                                        <p:cTn id="31" dur="2000" fill="hold"/>
                                        <p:tgtEl>
                                          <p:spTgt spid="31746"/>
                                        </p:tgtEl>
                                        <p:attrNameLst>
                                          <p:attrName>ppt_x</p:attrName>
                                          <p:attrName>ppt_y</p:attrName>
                                        </p:attrNameLst>
                                      </p:cBhvr>
                                      <p:rCtr x="-159" y="0"/>
                                    </p:animMotion>
                                  </p:childTnLst>
                                </p:cTn>
                              </p:par>
                              <p:par>
                                <p:cTn id="32" presetID="6" presetClass="emph" presetSubtype="0" fill="hold" nodeType="withEffect">
                                  <p:stCondLst>
                                    <p:cond delay="0"/>
                                  </p:stCondLst>
                                  <p:childTnLst>
                                    <p:animScale>
                                      <p:cBhvr>
                                        <p:cTn id="33" dur="2000" fill="hold"/>
                                        <p:tgtEl>
                                          <p:spTgt spid="31746"/>
                                        </p:tgtEl>
                                      </p:cBhvr>
                                      <p:by x="60000" y="60000"/>
                                    </p:animScale>
                                  </p:childTnLst>
                                </p:cTn>
                              </p:par>
                            </p:childTnLst>
                          </p:cTn>
                        </p:par>
                        <p:par>
                          <p:cTn id="34" fill="hold">
                            <p:stCondLst>
                              <p:cond delay="2000"/>
                            </p:stCondLst>
                            <p:childTnLst>
                              <p:par>
                                <p:cTn id="35" presetID="3" presetClass="entr" presetSubtype="1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linds(horizont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checkerboard(across)">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checkerboard(across)">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2" animBg="1"/>
      <p:bldP spid="1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30</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ensory_homunculus.jpg"/>
          <p:cNvPicPr>
            <a:picLocks noChangeAspect="1"/>
          </p:cNvPicPr>
          <p:nvPr/>
        </p:nvPicPr>
        <p:blipFill>
          <a:blip r:embed="rId3" cstate="print"/>
          <a:stretch>
            <a:fillRect/>
          </a:stretch>
        </p:blipFill>
        <p:spPr>
          <a:xfrm>
            <a:off x="304800" y="1676400"/>
            <a:ext cx="3200400" cy="347554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err="1" smtClean="0"/>
              <a:t>Vibro</a:t>
            </a:r>
            <a:r>
              <a:rPr lang="en-US" dirty="0" smtClean="0"/>
              <a:t>-tactile Glove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pic>
        <p:nvPicPr>
          <p:cNvPr id="6" name="Picture 5" descr="20091013_IMG_2195.JPG"/>
          <p:cNvPicPr>
            <a:picLocks noChangeAspect="1"/>
          </p:cNvPicPr>
          <p:nvPr/>
        </p:nvPicPr>
        <p:blipFill>
          <a:blip r:embed="rId4" cstate="print">
            <a:lum contrast="30000"/>
          </a:blip>
          <a:srcRect t="10000" r="5833" b="5000"/>
          <a:stretch>
            <a:fillRect/>
          </a:stretch>
        </p:blipFill>
        <p:spPr>
          <a:xfrm rot="16200000">
            <a:off x="-483498" y="2159898"/>
            <a:ext cx="4724400" cy="2843003"/>
          </a:xfrm>
          <a:prstGeom prst="rect">
            <a:avLst/>
          </a:prstGeom>
        </p:spPr>
      </p:pic>
      <p:pic>
        <p:nvPicPr>
          <p:cNvPr id="7" name="Picture 6" descr="images.jpg"/>
          <p:cNvPicPr>
            <a:picLocks noChangeAspect="1"/>
          </p:cNvPicPr>
          <p:nvPr/>
        </p:nvPicPr>
        <p:blipFill>
          <a:blip r:embed="rId5" cstate="print"/>
          <a:stretch>
            <a:fillRect/>
          </a:stretch>
        </p:blipFill>
        <p:spPr>
          <a:xfrm>
            <a:off x="6629400" y="2819400"/>
            <a:ext cx="1257300" cy="1066800"/>
          </a:xfrm>
          <a:prstGeom prst="rect">
            <a:avLst/>
          </a:prstGeom>
          <a:ln>
            <a:noFill/>
          </a:ln>
          <a:effectLst>
            <a:outerShdw blurRad="292100" dist="139700" dir="2700000" algn="tl" rotWithShape="0">
              <a:srgbClr val="333333">
                <a:alpha val="65000"/>
              </a:srgbClr>
            </a:outerShdw>
          </a:effectLst>
        </p:spPr>
      </p:pic>
      <p:pic>
        <p:nvPicPr>
          <p:cNvPr id="9" name="Picture 8" descr="0802pg25_f1.jpg"/>
          <p:cNvPicPr>
            <a:picLocks noChangeAspect="1"/>
          </p:cNvPicPr>
          <p:nvPr/>
        </p:nvPicPr>
        <p:blipFill>
          <a:blip r:embed="rId6" cstate="print"/>
          <a:stretch>
            <a:fillRect/>
          </a:stretch>
        </p:blipFill>
        <p:spPr>
          <a:xfrm>
            <a:off x="3924300" y="1143000"/>
            <a:ext cx="1524000" cy="1524000"/>
          </a:xfrm>
          <a:prstGeom prst="rect">
            <a:avLst/>
          </a:prstGeom>
        </p:spPr>
      </p:pic>
      <p:cxnSp>
        <p:nvCxnSpPr>
          <p:cNvPr id="11" name="Straight Arrow Connector 10"/>
          <p:cNvCxnSpPr>
            <a:stCxn id="9" idx="1"/>
          </p:cNvCxnSpPr>
          <p:nvPr/>
        </p:nvCxnSpPr>
        <p:spPr>
          <a:xfrm rot="10800000" flipV="1">
            <a:off x="3048000" y="1905000"/>
            <a:ext cx="8763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wn Arrow 13"/>
          <p:cNvSpPr/>
          <p:nvPr/>
        </p:nvSpPr>
        <p:spPr>
          <a:xfrm>
            <a:off x="7086600" y="2438400"/>
            <a:ext cx="304800" cy="3556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p:cNvSpPr/>
          <p:nvPr/>
        </p:nvSpPr>
        <p:spPr>
          <a:xfrm>
            <a:off x="7391400" y="4114800"/>
            <a:ext cx="1143000" cy="1219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USB Serial Interface</a:t>
            </a:r>
            <a:endParaRPr lang="en-US" dirty="0">
              <a:solidFill>
                <a:schemeClr val="tx1"/>
              </a:solidFill>
              <a:latin typeface="Times" pitchFamily="18" charset="0"/>
              <a:cs typeface="Times" pitchFamily="18" charset="0"/>
            </a:endParaRPr>
          </a:p>
        </p:txBody>
      </p:sp>
      <p:pic>
        <p:nvPicPr>
          <p:cNvPr id="13" name="Picture 12" descr="Screenshot.bmp"/>
          <p:cNvPicPr>
            <a:picLocks noChangeAspect="1"/>
          </p:cNvPicPr>
          <p:nvPr/>
        </p:nvPicPr>
        <p:blipFill>
          <a:blip r:embed="rId7" cstate="print"/>
          <a:srcRect/>
          <a:stretch>
            <a:fillRect/>
          </a:stretch>
        </p:blipFill>
        <p:spPr>
          <a:xfrm>
            <a:off x="5715000" y="1143000"/>
            <a:ext cx="2895600" cy="1334906"/>
          </a:xfrm>
          <a:prstGeom prst="rect">
            <a:avLst/>
          </a:prstGeom>
          <a:ln>
            <a:noFill/>
          </a:ln>
          <a:effectLst>
            <a:outerShdw blurRad="292100" dist="139700" dir="2700000" algn="tl" rotWithShape="0">
              <a:srgbClr val="333333">
                <a:alpha val="65000"/>
              </a:srgbClr>
            </a:outerShdw>
          </a:effectLst>
        </p:spPr>
      </p:pic>
      <p:cxnSp>
        <p:nvCxnSpPr>
          <p:cNvPr id="19" name="Elbow Connector 18"/>
          <p:cNvCxnSpPr>
            <a:stCxn id="7" idx="3"/>
            <a:endCxn id="15" idx="3"/>
          </p:cNvCxnSpPr>
          <p:nvPr/>
        </p:nvCxnSpPr>
        <p:spPr>
          <a:xfrm>
            <a:off x="7886700" y="3352800"/>
            <a:ext cx="647700" cy="1371600"/>
          </a:xfrm>
          <a:prstGeom prst="bentConnector3">
            <a:avLst>
              <a:gd name="adj1" fmla="val 13529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15000" y="4114800"/>
            <a:ext cx="1143000" cy="12192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Micro Controller</a:t>
            </a:r>
            <a:endParaRPr lang="en-US" dirty="0">
              <a:solidFill>
                <a:schemeClr val="tx1"/>
              </a:solidFill>
              <a:latin typeface="Times" pitchFamily="18" charset="0"/>
              <a:cs typeface="Times" pitchFamily="18" charset="0"/>
            </a:endParaRPr>
          </a:p>
        </p:txBody>
      </p:sp>
      <p:cxnSp>
        <p:nvCxnSpPr>
          <p:cNvPr id="26" name="Straight Arrow Connector 25"/>
          <p:cNvCxnSpPr>
            <a:stCxn id="15" idx="1"/>
            <a:endCxn id="22" idx="3"/>
          </p:cNvCxnSpPr>
          <p:nvPr/>
        </p:nvCxnSpPr>
        <p:spPr>
          <a:xfrm rot="10800000">
            <a:off x="6858000" y="4724400"/>
            <a:ext cx="5334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114800" y="4114800"/>
            <a:ext cx="1143000" cy="12192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schemeClr val="tx1"/>
                </a:solidFill>
                <a:latin typeface="Times" pitchFamily="18" charset="0"/>
                <a:cs typeface="Times" pitchFamily="18" charset="0"/>
              </a:rPr>
              <a:t>Motor Driver</a:t>
            </a:r>
            <a:endParaRPr lang="en-US" dirty="0">
              <a:solidFill>
                <a:schemeClr val="tx1"/>
              </a:solidFill>
              <a:latin typeface="Times" pitchFamily="18" charset="0"/>
              <a:cs typeface="Times" pitchFamily="18" charset="0"/>
            </a:endParaRPr>
          </a:p>
        </p:txBody>
      </p:sp>
      <p:cxnSp>
        <p:nvCxnSpPr>
          <p:cNvPr id="30" name="Straight Arrow Connector 29"/>
          <p:cNvCxnSpPr>
            <a:stCxn id="22" idx="1"/>
            <a:endCxn id="28" idx="3"/>
          </p:cNvCxnSpPr>
          <p:nvPr/>
        </p:nvCxnSpPr>
        <p:spPr>
          <a:xfrm rot="10800000">
            <a:off x="5257800" y="4724400"/>
            <a:ext cx="4572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0"/>
            <a:endCxn id="9" idx="2"/>
          </p:cNvCxnSpPr>
          <p:nvPr/>
        </p:nvCxnSpPr>
        <p:spPr>
          <a:xfrm rot="5400000" flipH="1" flipV="1">
            <a:off x="3962400" y="3390900"/>
            <a:ext cx="144780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1"/>
          </p:cNvCxnSpPr>
          <p:nvPr/>
        </p:nvCxnSpPr>
        <p:spPr>
          <a:xfrm rot="10800000">
            <a:off x="1676400" y="4343400"/>
            <a:ext cx="2438400" cy="381000"/>
          </a:xfrm>
          <a:prstGeom prst="bentConnector3">
            <a:avLst>
              <a:gd name="adj1" fmla="val 239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5" idx="2"/>
          </p:cNvCxnSpPr>
          <p:nvPr/>
        </p:nvCxnSpPr>
        <p:spPr>
          <a:xfrm rot="5400000" flipH="1">
            <a:off x="4895850" y="2266950"/>
            <a:ext cx="304800" cy="5829300"/>
          </a:xfrm>
          <a:prstGeom prst="bentConnector4">
            <a:avLst>
              <a:gd name="adj1" fmla="val -183333"/>
              <a:gd name="adj2" fmla="val 76906"/>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hape 51"/>
          <p:cNvCxnSpPr>
            <a:stCxn id="22" idx="0"/>
          </p:cNvCxnSpPr>
          <p:nvPr/>
        </p:nvCxnSpPr>
        <p:spPr>
          <a:xfrm rot="16200000" flipV="1">
            <a:off x="4248150" y="2076450"/>
            <a:ext cx="228600" cy="3848100"/>
          </a:xfrm>
          <a:prstGeom prst="bent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par>
                                <p:cTn id="40" presetID="9"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dissolve">
                                      <p:cBhvr>
                                        <p:cTn id="42" dur="500"/>
                                        <p:tgtEl>
                                          <p:spTgt spid="2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dissolve">
                                      <p:cBhvr>
                                        <p:cTn id="51" dur="500"/>
                                        <p:tgtEl>
                                          <p:spTgt spid="30"/>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dissolve">
                                      <p:cBhvr>
                                        <p:cTn id="59" dur="500"/>
                                        <p:tgtEl>
                                          <p:spTgt spid="52"/>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dissolv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of Basic Expressions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pic>
        <p:nvPicPr>
          <p:cNvPr id="94" name="Picture 93" descr="FE.bmp"/>
          <p:cNvPicPr>
            <a:picLocks noChangeAspect="1"/>
          </p:cNvPicPr>
          <p:nvPr/>
        </p:nvPicPr>
        <p:blipFill>
          <a:blip r:embed="rId2" cstate="print"/>
          <a:stretch>
            <a:fillRect/>
          </a:stretch>
        </p:blipFill>
        <p:spPr>
          <a:xfrm>
            <a:off x="2286000" y="1162418"/>
            <a:ext cx="4572000" cy="49335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37</a:t>
            </a:fld>
            <a:endParaRPr lang="en-US"/>
          </a:p>
        </p:txBody>
      </p:sp>
      <p:pic>
        <p:nvPicPr>
          <p:cNvPr id="52226" name="Picture 2"/>
          <p:cNvPicPr>
            <a:picLocks noChangeAspect="1" noChangeArrowheads="1"/>
          </p:cNvPicPr>
          <p:nvPr/>
        </p:nvPicPr>
        <p:blipFill>
          <a:blip r:embed="rId2" cstate="print"/>
          <a:srcRect/>
          <a:stretch>
            <a:fillRect/>
          </a:stretch>
        </p:blipFill>
        <p:spPr bwMode="auto">
          <a:xfrm>
            <a:off x="4648200" y="1143000"/>
            <a:ext cx="3300030" cy="2501900"/>
          </a:xfrm>
          <a:prstGeom prst="rect">
            <a:avLst/>
          </a:prstGeom>
          <a:ln>
            <a:noFill/>
          </a:ln>
          <a:effectLst>
            <a:outerShdw blurRad="292100" dist="139700" dir="2700000" algn="tl" rotWithShape="0">
              <a:srgbClr val="333333">
                <a:alpha val="65000"/>
              </a:srgbClr>
            </a:outerShdw>
          </a:effectLst>
        </p:spPr>
      </p:pic>
      <p:pic>
        <p:nvPicPr>
          <p:cNvPr id="52227" name="Picture 3"/>
          <p:cNvPicPr>
            <a:picLocks noChangeAspect="1" noChangeArrowheads="1"/>
          </p:cNvPicPr>
          <p:nvPr/>
        </p:nvPicPr>
        <p:blipFill>
          <a:blip r:embed="rId3" cstate="print"/>
          <a:srcRect l="4999"/>
          <a:stretch>
            <a:fillRect/>
          </a:stretch>
        </p:blipFill>
        <p:spPr bwMode="auto">
          <a:xfrm>
            <a:off x="1371600" y="1143000"/>
            <a:ext cx="2895600" cy="2518167"/>
          </a:xfrm>
          <a:prstGeom prst="rect">
            <a:avLst/>
          </a:prstGeom>
          <a:ln>
            <a:noFill/>
          </a:ln>
          <a:effectLst>
            <a:outerShdw blurRad="292100" dist="139700" dir="2700000" algn="tl" rotWithShape="0">
              <a:srgbClr val="333333">
                <a:alpha val="65000"/>
              </a:srgbClr>
            </a:outerShdw>
          </a:effectLst>
        </p:spPr>
      </p:pic>
      <p:pic>
        <p:nvPicPr>
          <p:cNvPr id="52228" name="Picture 4" descr="TimeMatrix"/>
          <p:cNvPicPr>
            <a:picLocks noChangeAspect="1" noChangeArrowheads="1"/>
          </p:cNvPicPr>
          <p:nvPr/>
        </p:nvPicPr>
        <p:blipFill>
          <a:blip r:embed="rId4" cstate="print"/>
          <a:srcRect/>
          <a:stretch>
            <a:fillRect/>
          </a:stretch>
        </p:blipFill>
        <p:spPr bwMode="auto">
          <a:xfrm>
            <a:off x="1295400" y="3733800"/>
            <a:ext cx="3048000" cy="2289196"/>
          </a:xfrm>
          <a:prstGeom prst="rect">
            <a:avLst/>
          </a:prstGeom>
          <a:ln>
            <a:noFill/>
          </a:ln>
          <a:effectLst>
            <a:outerShdw blurRad="292100" dist="139700" dir="2700000" algn="tl" rotWithShape="0">
              <a:srgbClr val="333333">
                <a:alpha val="65000"/>
              </a:srgbClr>
            </a:outerShdw>
          </a:effectLst>
        </p:spPr>
      </p:pic>
      <p:pic>
        <p:nvPicPr>
          <p:cNvPr id="52229" name="Picture 5" descr="ResponseTime"/>
          <p:cNvPicPr>
            <a:picLocks noChangeAspect="1" noChangeArrowheads="1"/>
          </p:cNvPicPr>
          <p:nvPr/>
        </p:nvPicPr>
        <p:blipFill>
          <a:blip r:embed="rId5" cstate="print"/>
          <a:srcRect l="16512" t="6461" r="5548"/>
          <a:stretch>
            <a:fillRect/>
          </a:stretch>
        </p:blipFill>
        <p:spPr bwMode="auto">
          <a:xfrm>
            <a:off x="5105400" y="3686058"/>
            <a:ext cx="2590800" cy="23337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38</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Notched Right Arrow 25"/>
          <p:cNvSpPr/>
          <p:nvPr/>
        </p:nvSpPr>
        <p:spPr>
          <a:xfrm rot="5400000">
            <a:off x="5715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Conveying Body Mannerisms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39</a:t>
            </a:fld>
            <a:endParaRPr lang="en-US"/>
          </a:p>
        </p:txBody>
      </p:sp>
      <p:pic>
        <p:nvPicPr>
          <p:cNvPr id="55298" name="Picture 2" descr="Diagram"/>
          <p:cNvPicPr>
            <a:picLocks noChangeAspect="1" noChangeArrowheads="1"/>
          </p:cNvPicPr>
          <p:nvPr/>
        </p:nvPicPr>
        <p:blipFill>
          <a:blip r:embed="rId2" cstate="print"/>
          <a:srcRect/>
          <a:stretch>
            <a:fillRect/>
          </a:stretch>
        </p:blipFill>
        <p:spPr bwMode="auto">
          <a:xfrm>
            <a:off x="5029200" y="1371600"/>
            <a:ext cx="3505200" cy="4225058"/>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57200" y="1981200"/>
            <a:ext cx="1600200" cy="1638300"/>
            <a:chOff x="457200" y="2705100"/>
            <a:chExt cx="1600200" cy="1638300"/>
          </a:xfrm>
        </p:grpSpPr>
        <p:pic>
          <p:nvPicPr>
            <p:cNvPr id="6" name="Picture 5" descr="exercise-w2-1.jpg"/>
            <p:cNvPicPr>
              <a:picLocks noChangeAspect="1"/>
            </p:cNvPicPr>
            <p:nvPr/>
          </p:nvPicPr>
          <p:blipFill>
            <a:blip r:embed="rId3" cstate="print"/>
            <a:srcRect t="42339" r="76786"/>
            <a:stretch>
              <a:fillRect/>
            </a:stretch>
          </p:blipFill>
          <p:spPr>
            <a:xfrm>
              <a:off x="457200" y="3048000"/>
              <a:ext cx="588818" cy="1295400"/>
            </a:xfrm>
            <a:prstGeom prst="rect">
              <a:avLst/>
            </a:prstGeom>
          </p:spPr>
        </p:pic>
        <p:pic>
          <p:nvPicPr>
            <p:cNvPr id="7" name="Picture 6" descr="exercise-w2-1.jpg"/>
            <p:cNvPicPr>
              <a:picLocks noChangeAspect="1"/>
            </p:cNvPicPr>
            <p:nvPr/>
          </p:nvPicPr>
          <p:blipFill>
            <a:blip r:embed="rId3" cstate="print"/>
            <a:srcRect l="25000" t="50000" r="48214" b="9677"/>
            <a:stretch>
              <a:fillRect/>
            </a:stretch>
          </p:blipFill>
          <p:spPr>
            <a:xfrm>
              <a:off x="1238250" y="3048000"/>
              <a:ext cx="819150" cy="1295400"/>
            </a:xfrm>
            <a:prstGeom prst="rect">
              <a:avLst/>
            </a:prstGeom>
          </p:spPr>
        </p:pic>
        <p:sp>
          <p:nvSpPr>
            <p:cNvPr id="8" name="TextBox 7"/>
            <p:cNvSpPr txBox="1"/>
            <p:nvPr/>
          </p:nvSpPr>
          <p:spPr>
            <a:xfrm>
              <a:off x="556386" y="2705100"/>
              <a:ext cx="1424814" cy="369332"/>
            </a:xfrm>
            <a:prstGeom prst="rect">
              <a:avLst/>
            </a:prstGeom>
            <a:noFill/>
          </p:spPr>
          <p:txBody>
            <a:bodyPr wrap="none" rtlCol="0">
              <a:spAutoFit/>
            </a:bodyPr>
            <a:lstStyle/>
            <a:p>
              <a:r>
                <a:rPr lang="en-US" dirty="0" smtClean="0">
                  <a:latin typeface="Times" pitchFamily="18" charset="0"/>
                  <a:cs typeface="Times" pitchFamily="18" charset="0"/>
                </a:rPr>
                <a:t>Body Posture</a:t>
              </a:r>
              <a:endParaRPr lang="en-US" dirty="0">
                <a:latin typeface="Times" pitchFamily="18" charset="0"/>
                <a:cs typeface="Times" pitchFamily="18" charset="0"/>
              </a:endParaRPr>
            </a:p>
          </p:txBody>
        </p:sp>
      </p:grpSp>
      <p:grpSp>
        <p:nvGrpSpPr>
          <p:cNvPr id="13" name="Group 12"/>
          <p:cNvGrpSpPr/>
          <p:nvPr/>
        </p:nvGrpSpPr>
        <p:grpSpPr>
          <a:xfrm>
            <a:off x="2743200" y="2057400"/>
            <a:ext cx="1550424" cy="1524000"/>
            <a:chOff x="2844800" y="2667000"/>
            <a:chExt cx="1550424" cy="1524000"/>
          </a:xfrm>
        </p:grpSpPr>
        <p:pic>
          <p:nvPicPr>
            <p:cNvPr id="10" name="Picture 9" descr="exercise-w2-1.jpg"/>
            <p:cNvPicPr>
              <a:picLocks noChangeAspect="1"/>
            </p:cNvPicPr>
            <p:nvPr/>
          </p:nvPicPr>
          <p:blipFill>
            <a:blip r:embed="rId3" cstate="print"/>
            <a:srcRect l="5357" r="69643" b="63710"/>
            <a:stretch>
              <a:fillRect/>
            </a:stretch>
          </p:blipFill>
          <p:spPr>
            <a:xfrm>
              <a:off x="2971800" y="2997200"/>
              <a:ext cx="677334" cy="1143000"/>
            </a:xfrm>
            <a:prstGeom prst="rect">
              <a:avLst/>
            </a:prstGeom>
          </p:spPr>
        </p:pic>
        <p:pic>
          <p:nvPicPr>
            <p:cNvPr id="11" name="Picture 10" descr="exercise-w2-1.jpg"/>
            <p:cNvPicPr>
              <a:picLocks noChangeAspect="1"/>
            </p:cNvPicPr>
            <p:nvPr/>
          </p:nvPicPr>
          <p:blipFill>
            <a:blip r:embed="rId3" cstate="print"/>
            <a:srcRect l="85714" b="50000"/>
            <a:stretch>
              <a:fillRect/>
            </a:stretch>
          </p:blipFill>
          <p:spPr>
            <a:xfrm>
              <a:off x="3810000" y="2971800"/>
              <a:ext cx="533400" cy="1219200"/>
            </a:xfrm>
            <a:prstGeom prst="rect">
              <a:avLst/>
            </a:prstGeom>
          </p:spPr>
        </p:pic>
        <p:sp>
          <p:nvSpPr>
            <p:cNvPr id="12" name="TextBox 11"/>
            <p:cNvSpPr txBox="1"/>
            <p:nvPr/>
          </p:nvSpPr>
          <p:spPr>
            <a:xfrm>
              <a:off x="2844800" y="2667000"/>
              <a:ext cx="1550424" cy="369332"/>
            </a:xfrm>
            <a:prstGeom prst="rect">
              <a:avLst/>
            </a:prstGeom>
            <a:noFill/>
          </p:spPr>
          <p:txBody>
            <a:bodyPr wrap="none" rtlCol="0">
              <a:spAutoFit/>
            </a:bodyPr>
            <a:lstStyle/>
            <a:p>
              <a:r>
                <a:rPr lang="en-US" dirty="0" smtClean="0">
                  <a:latin typeface="Times" pitchFamily="18" charset="0"/>
                  <a:cs typeface="Times" pitchFamily="18" charset="0"/>
                </a:rPr>
                <a:t>Body Gestures</a:t>
              </a:r>
              <a:endParaRPr lang="en-US" dirty="0">
                <a:latin typeface="Times" pitchFamily="18" charset="0"/>
                <a:cs typeface="Times" pitchFamily="18" charset="0"/>
              </a:endParaRPr>
            </a:p>
          </p:txBody>
        </p:sp>
      </p:grpSp>
      <p:sp>
        <p:nvSpPr>
          <p:cNvPr id="14" name="Oval 13"/>
          <p:cNvSpPr/>
          <p:nvPr/>
        </p:nvSpPr>
        <p:spPr>
          <a:xfrm>
            <a:off x="1828800" y="1219200"/>
            <a:ext cx="12954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Enactor</a:t>
            </a:r>
            <a:endParaRPr lang="en-US" dirty="0"/>
          </a:p>
        </p:txBody>
      </p:sp>
      <p:cxnSp>
        <p:nvCxnSpPr>
          <p:cNvPr id="16" name="Straight Arrow Connector 15"/>
          <p:cNvCxnSpPr>
            <a:stCxn id="14" idx="3"/>
          </p:cNvCxnSpPr>
          <p:nvPr/>
        </p:nvCxnSpPr>
        <p:spPr>
          <a:xfrm rot="5400000">
            <a:off x="1606738" y="1569430"/>
            <a:ext cx="176633" cy="64690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5"/>
            <a:endCxn id="12" idx="0"/>
          </p:cNvCxnSpPr>
          <p:nvPr/>
        </p:nvCxnSpPr>
        <p:spPr>
          <a:xfrm rot="16200000" flipH="1">
            <a:off x="3100036" y="1639023"/>
            <a:ext cx="252833" cy="58391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 y="39624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410200"/>
            <a:ext cx="160020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Recipient</a:t>
            </a:r>
            <a:endParaRPr lang="en-US" dirty="0"/>
          </a:p>
        </p:txBody>
      </p:sp>
      <p:cxnSp>
        <p:nvCxnSpPr>
          <p:cNvPr id="22" name="Straight Connector 21"/>
          <p:cNvCxnSpPr/>
          <p:nvPr/>
        </p:nvCxnSpPr>
        <p:spPr>
          <a:xfrm>
            <a:off x="304800" y="4267200"/>
            <a:ext cx="42672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8800" y="3924300"/>
            <a:ext cx="1388009" cy="369332"/>
          </a:xfrm>
          <a:prstGeom prst="rect">
            <a:avLst/>
          </a:prstGeom>
          <a:noFill/>
        </p:spPr>
        <p:txBody>
          <a:bodyPr wrap="none" rtlCol="0">
            <a:spAutoFit/>
          </a:bodyPr>
          <a:lstStyle/>
          <a:p>
            <a:r>
              <a:rPr lang="en-US" dirty="0" smtClean="0"/>
              <a:t>Social Mirror</a:t>
            </a:r>
            <a:endParaRPr lang="en-US" dirty="0"/>
          </a:p>
        </p:txBody>
      </p:sp>
      <p:sp>
        <p:nvSpPr>
          <p:cNvPr id="25" name="Rectangle 24"/>
          <p:cNvSpPr/>
          <p:nvPr/>
        </p:nvSpPr>
        <p:spPr>
          <a:xfrm>
            <a:off x="990600" y="4800600"/>
            <a:ext cx="2895600"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Social Interaction Assistant</a:t>
            </a:r>
            <a:endParaRPr lang="en-US" dirty="0"/>
          </a:p>
        </p:txBody>
      </p:sp>
      <p:sp>
        <p:nvSpPr>
          <p:cNvPr id="27" name="Notched Right Arrow 26"/>
          <p:cNvSpPr/>
          <p:nvPr/>
        </p:nvSpPr>
        <p:spPr>
          <a:xfrm rot="5400000">
            <a:off x="3009900" y="3924300"/>
            <a:ext cx="1143000" cy="457200"/>
          </a:xfrm>
          <a:prstGeom prst="notchedRightArrow">
            <a:avLst/>
          </a:prstGeom>
          <a:solidFill>
            <a:schemeClr val="tx2">
              <a:lumMod val="40000"/>
              <a:lumOff val="60000"/>
              <a:alpha val="12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1" idx="7"/>
          </p:cNvCxnSpPr>
          <p:nvPr/>
        </p:nvCxnSpPr>
        <p:spPr>
          <a:xfrm rot="5400000" flipH="1" flipV="1">
            <a:off x="3071113" y="5000344"/>
            <a:ext cx="405233" cy="615346"/>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1"/>
          </p:cNvCxnSpPr>
          <p:nvPr/>
        </p:nvCxnSpPr>
        <p:spPr>
          <a:xfrm rot="16200000" flipV="1">
            <a:off x="1362357" y="5038446"/>
            <a:ext cx="405231" cy="539144"/>
          </a:xfrm>
          <a:prstGeom prst="straightConnector1">
            <a:avLst/>
          </a:prstGeom>
          <a:ln w="1905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743200" y="1244600"/>
          <a:ext cx="6096000" cy="233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457200" y="212952"/>
            <a:ext cx="8229600" cy="868362"/>
          </a:xfrm>
        </p:spPr>
        <p:txBody>
          <a:bodyPr/>
          <a:lstStyle/>
          <a:p>
            <a:r>
              <a:rPr lang="en-US" dirty="0" smtClean="0"/>
              <a:t>Visual Non-Verbal Cues in Communication</a:t>
            </a:r>
            <a:endParaRPr lang="en-US" dirty="0"/>
          </a:p>
        </p:txBody>
      </p:sp>
      <p:graphicFrame>
        <p:nvGraphicFramePr>
          <p:cNvPr id="6" name="Diagram 5"/>
          <p:cNvGraphicFramePr/>
          <p:nvPr/>
        </p:nvGraphicFramePr>
        <p:xfrm>
          <a:off x="457200" y="1371600"/>
          <a:ext cx="1981200"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8"/>
          <p:cNvGraphicFramePr>
            <a:graphicFrameLocks noGrp="1"/>
          </p:cNvGraphicFramePr>
          <p:nvPr/>
        </p:nvGraphicFramePr>
        <p:xfrm>
          <a:off x="2819400" y="2000250"/>
          <a:ext cx="4419600" cy="1428750"/>
        </p:xfrm>
        <a:graphic>
          <a:graphicData uri="http://schemas.openxmlformats.org/drawingml/2006/table">
            <a:tbl>
              <a:tblPr>
                <a:tableStyleId>{8A107856-5554-42FB-B03E-39F5DBC370BA}</a:tableStyleId>
              </a:tblPr>
              <a:tblGrid>
                <a:gridCol w="4419600"/>
              </a:tblGrid>
              <a:tr h="238125">
                <a:tc>
                  <a:txBody>
                    <a:bodyPr/>
                    <a:lstStyle/>
                    <a:p>
                      <a:pPr marL="0" marR="0" algn="just">
                        <a:spcBef>
                          <a:spcPts val="0"/>
                        </a:spcBef>
                        <a:spcAft>
                          <a:spcPts val="0"/>
                        </a:spcAft>
                      </a:pPr>
                      <a:r>
                        <a:rPr lang="en-US" sz="1400" dirty="0"/>
                        <a:t>Familiarity of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Colors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Other people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a:t>Architectural Designs</a:t>
                      </a:r>
                      <a:endParaRPr lang="en-US" sz="140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Objects in the environment</a:t>
                      </a:r>
                      <a:endParaRPr lang="en-US" sz="1400" dirty="0">
                        <a:latin typeface="Times"/>
                        <a:ea typeface="Times"/>
                        <a:cs typeface="Times New Roman"/>
                      </a:endParaRPr>
                    </a:p>
                  </a:txBody>
                  <a:tcPr marL="68580" marR="68580" marT="0" marB="0"/>
                </a:tc>
              </a:tr>
              <a:tr h="238125">
                <a:tc>
                  <a:txBody>
                    <a:bodyPr/>
                    <a:lstStyle/>
                    <a:p>
                      <a:pPr marL="0" marR="0" algn="just">
                        <a:spcBef>
                          <a:spcPts val="0"/>
                        </a:spcBef>
                        <a:spcAft>
                          <a:spcPts val="0"/>
                        </a:spcAft>
                      </a:pPr>
                      <a:r>
                        <a:rPr lang="en-US" sz="1400" dirty="0"/>
                        <a:t>Lighting</a:t>
                      </a:r>
                      <a:endParaRPr lang="en-US" sz="1400" dirty="0">
                        <a:latin typeface="Times"/>
                        <a:ea typeface="Times"/>
                        <a:cs typeface="Times New Roman"/>
                      </a:endParaRPr>
                    </a:p>
                  </a:txBody>
                  <a:tcPr marL="68580" marR="68580" marT="0" marB="0"/>
                </a:tc>
              </a:tr>
            </a:tbl>
          </a:graphicData>
        </a:graphic>
      </p:graphicFrame>
      <p:graphicFrame>
        <p:nvGraphicFramePr>
          <p:cNvPr id="11" name="Table 10"/>
          <p:cNvGraphicFramePr>
            <a:graphicFrameLocks noGrp="1"/>
          </p:cNvGraphicFramePr>
          <p:nvPr/>
        </p:nvGraphicFramePr>
        <p:xfrm>
          <a:off x="2819400" y="2819400"/>
          <a:ext cx="4419600" cy="1920240"/>
        </p:xfrm>
        <a:graphic>
          <a:graphicData uri="http://schemas.openxmlformats.org/drawingml/2006/table">
            <a:tbl>
              <a:tblPr>
                <a:tableStyleId>{16D9F66E-5EB9-4882-86FB-DCBF35E3C3E4}</a:tableStyleId>
              </a:tblPr>
              <a:tblGrid>
                <a:gridCol w="4419600"/>
              </a:tblGrid>
              <a:tr h="213360">
                <a:tc>
                  <a:txBody>
                    <a:bodyPr/>
                    <a:lstStyle/>
                    <a:p>
                      <a:pPr marL="0" marR="0" algn="just">
                        <a:spcBef>
                          <a:spcPts val="0"/>
                        </a:spcBef>
                        <a:spcAft>
                          <a:spcPts val="0"/>
                        </a:spcAft>
                      </a:pPr>
                      <a:r>
                        <a:rPr lang="en-US" sz="1400" dirty="0"/>
                        <a:t>The human facial attractiveness</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body shape</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height of a person</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self image</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color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hair</a:t>
                      </a:r>
                      <a:endParaRPr lang="en-US" sz="1400" dirty="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clothing</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a:t>personality</a:t>
                      </a:r>
                      <a:endParaRPr lang="en-US" sz="1400">
                        <a:latin typeface="Times"/>
                        <a:ea typeface="Times"/>
                        <a:cs typeface="Times New Roman"/>
                      </a:endParaRPr>
                    </a:p>
                  </a:txBody>
                  <a:tcPr marL="68580" marR="68580" marT="0" marB="0"/>
                </a:tc>
              </a:tr>
              <a:tr h="213360">
                <a:tc>
                  <a:txBody>
                    <a:bodyPr/>
                    <a:lstStyle/>
                    <a:p>
                      <a:pPr marL="0" marR="0" algn="just">
                        <a:spcBef>
                          <a:spcPts val="0"/>
                        </a:spcBef>
                        <a:spcAft>
                          <a:spcPts val="0"/>
                        </a:spcAft>
                      </a:pPr>
                      <a:r>
                        <a:rPr lang="en-US" sz="1400" dirty="0"/>
                        <a:t>body decoration or artifacts</a:t>
                      </a:r>
                      <a:endParaRPr lang="en-US" sz="1400" dirty="0">
                        <a:latin typeface="Times"/>
                        <a:ea typeface="Times"/>
                        <a:cs typeface="Times New Roman"/>
                      </a:endParaRPr>
                    </a:p>
                  </a:txBody>
                  <a:tcPr marL="68580" marR="68580" marT="0" marB="0"/>
                </a:tc>
              </a:tr>
            </a:tbl>
          </a:graphicData>
        </a:graphic>
      </p:graphicFrame>
      <p:graphicFrame>
        <p:nvGraphicFramePr>
          <p:cNvPr id="13" name="Diagram 12"/>
          <p:cNvGraphicFramePr/>
          <p:nvPr/>
        </p:nvGraphicFramePr>
        <p:xfrm>
          <a:off x="2971800" y="3733800"/>
          <a:ext cx="3124200" cy="228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graphicEl>
                                              <a:dgm id="{4FC02A00-A7DF-4ED1-B79B-12AAFAB470A1}"/>
                                            </p:graphicEl>
                                          </p:spTgt>
                                        </p:tgtEl>
                                        <p:attrNameLst>
                                          <p:attrName>style.visibility</p:attrName>
                                        </p:attrNameLst>
                                      </p:cBhvr>
                                      <p:to>
                                        <p:strVal val="visible"/>
                                      </p:to>
                                    </p:set>
                                    <p:anim calcmode="lin" valueType="num">
                                      <p:cBhvr additive="base">
                                        <p:cTn id="7" dur="500" fill="hold"/>
                                        <p:tgtEl>
                                          <p:spTgt spid="8">
                                            <p:graphicEl>
                                              <a:dgm id="{4FC02A00-A7DF-4ED1-B79B-12AAFAB470A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FC02A00-A7DF-4ED1-B79B-12AAFAB470A1}"/>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graphicEl>
                                              <a:dgm id="{608F6765-047F-4451-857C-C166311AAF76}"/>
                                            </p:graphicEl>
                                          </p:spTgt>
                                        </p:tgtEl>
                                        <p:attrNameLst>
                                          <p:attrName>style.visibility</p:attrName>
                                        </p:attrNameLst>
                                      </p:cBhvr>
                                      <p:to>
                                        <p:strVal val="visible"/>
                                      </p:to>
                                    </p:set>
                                    <p:anim calcmode="lin" valueType="num">
                                      <p:cBhvr additive="base">
                                        <p:cTn id="11" dur="500" fill="hold"/>
                                        <p:tgtEl>
                                          <p:spTgt spid="8">
                                            <p:graphicEl>
                                              <a:dgm id="{608F6765-047F-4451-857C-C166311AAF7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08F6765-047F-4451-857C-C166311AAF76}"/>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1" fill="hold">
                                          <p:stCondLst>
                                            <p:cond delay="0"/>
                                          </p:stCondLst>
                                        </p:cTn>
                                        <p:tgtEl>
                                          <p:spTgt spid="8">
                                            <p:graphicEl>
                                              <a:dgm id="{FC3BEC07-2BD4-45B5-B771-1ADDE70866E8}"/>
                                            </p:graphicEl>
                                          </p:spTgt>
                                        </p:tgtEl>
                                        <p:attrNameLst>
                                          <p:attrName>style.visibility</p:attrName>
                                        </p:attrNameLst>
                                      </p:cBhvr>
                                      <p:to>
                                        <p:strVal val="visible"/>
                                      </p:to>
                                    </p:set>
                                    <p:anim calcmode="lin" valueType="num">
                                      <p:cBhvr additive="base">
                                        <p:cTn id="15" dur="500" fill="hold"/>
                                        <p:tgtEl>
                                          <p:spTgt spid="8">
                                            <p:graphicEl>
                                              <a:dgm id="{FC3BEC07-2BD4-45B5-B771-1ADDE70866E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FC3BEC07-2BD4-45B5-B771-1ADDE70866E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0  L 0 0.33295  E" pathEditMode="relative" ptsTypes="">
                                      <p:cBhvr>
                                        <p:cTn id="20" dur="500" fill="hold"/>
                                        <p:tgtEl>
                                          <p:spTgt spid="8">
                                            <p:graphicEl>
                                              <a:dgm id="{608F6765-047F-4451-857C-C166311AAF76}"/>
                                            </p:graphicEl>
                                          </p:spTgt>
                                        </p:tgtEl>
                                        <p:attrNameLst>
                                          <p:attrName>ppt_x</p:attrName>
                                          <p:attrName>ppt_y</p:attrName>
                                        </p:attrNameLst>
                                      </p:cBhvr>
                                    </p:animMotion>
                                  </p:childTnLst>
                                </p:cTn>
                              </p:par>
                              <p:par>
                                <p:cTn id="21" presetID="42" presetClass="path" presetSubtype="0" accel="50000" decel="50000" fill="hold" grpId="1" nodeType="withEffect">
                                  <p:stCondLst>
                                    <p:cond delay="0"/>
                                  </p:stCondLst>
                                  <p:childTnLst>
                                    <p:animMotion origin="layout" path="M 0 0  L 0 0.33295  E" pathEditMode="relative" ptsTypes="">
                                      <p:cBhvr>
                                        <p:cTn id="22" dur="500" fill="hold"/>
                                        <p:tgtEl>
                                          <p:spTgt spid="8">
                                            <p:graphicEl>
                                              <a:dgm id="{FC3BEC07-2BD4-45B5-B771-1ADDE70866E8}"/>
                                            </p:graphicEl>
                                          </p:spTgt>
                                        </p:tgtEl>
                                        <p:attrNameLst>
                                          <p:attrName>ppt_x</p:attrName>
                                          <p:attrName>ppt_y</p:attrName>
                                        </p:attrNameLst>
                                      </p:cBhvr>
                                    </p:animMotion>
                                  </p:childTnLst>
                                </p:cTn>
                              </p:par>
                            </p:childTnLst>
                          </p:cTn>
                        </p:par>
                        <p:par>
                          <p:cTn id="23" fill="hold">
                            <p:stCondLst>
                              <p:cond delay="500"/>
                            </p:stCondLst>
                            <p:childTnLst>
                              <p:par>
                                <p:cTn id="24" presetID="47" presetClass="entr" presetSubtype="0" fill="hold" nodeType="afterEffect">
                                  <p:stCondLst>
                                    <p:cond delay="0"/>
                                  </p:stCondLst>
                                  <p:iterate type="lt">
                                    <p:tmPct val="0"/>
                                  </p:iterate>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xit" presetSubtype="0" fill="hold" nodeType="clickEffect">
                                  <p:stCondLst>
                                    <p:cond delay="0"/>
                                  </p:stCondLst>
                                  <p:iterate type="lt">
                                    <p:tmPct val="0"/>
                                  </p:iterate>
                                  <p:childTnLst>
                                    <p:animEffect transition="out" filter="fade">
                                      <p:cBhvr>
                                        <p:cTn id="32" dur="500"/>
                                        <p:tgtEl>
                                          <p:spTgt spid="9"/>
                                        </p:tgtEl>
                                      </p:cBhvr>
                                    </p:animEffect>
                                    <p:anim calcmode="lin" valueType="num">
                                      <p:cBhvr>
                                        <p:cTn id="33" dur="500"/>
                                        <p:tgtEl>
                                          <p:spTgt spid="9"/>
                                        </p:tgtEl>
                                        <p:attrNameLst>
                                          <p:attrName>ppt_x</p:attrName>
                                        </p:attrNameLst>
                                      </p:cBhvr>
                                      <p:tavLst>
                                        <p:tav tm="0">
                                          <p:val>
                                            <p:strVal val="ppt_x"/>
                                          </p:val>
                                        </p:tav>
                                        <p:tav tm="100000">
                                          <p:val>
                                            <p:strVal val="ppt_x"/>
                                          </p:val>
                                        </p:tav>
                                      </p:tavLst>
                                    </p:anim>
                                    <p:anim calcmode="lin" valueType="num">
                                      <p:cBhvr>
                                        <p:cTn id="34" dur="500"/>
                                        <p:tgtEl>
                                          <p:spTgt spid="9"/>
                                        </p:tgtEl>
                                        <p:attrNameLst>
                                          <p:attrName>ppt_y</p:attrName>
                                        </p:attrNameLst>
                                      </p:cBhvr>
                                      <p:tavLst>
                                        <p:tav tm="0">
                                          <p:val>
                                            <p:strVal val="ppt_y"/>
                                          </p:val>
                                        </p:tav>
                                        <p:tav tm="100000">
                                          <p:val>
                                            <p:strVal val="ppt_y-.1"/>
                                          </p:val>
                                        </p:tav>
                                      </p:tavLst>
                                    </p:anim>
                                    <p:set>
                                      <p:cBhvr>
                                        <p:cTn id="35" dur="1" fill="hold">
                                          <p:stCondLst>
                                            <p:cond delay="499"/>
                                          </p:stCondLst>
                                        </p:cTn>
                                        <p:tgtEl>
                                          <p:spTgt spid="9"/>
                                        </p:tgtEl>
                                        <p:attrNameLst>
                                          <p:attrName>style.visibility</p:attrName>
                                        </p:attrNameLst>
                                      </p:cBhvr>
                                      <p:to>
                                        <p:strVal val="hidden"/>
                                      </p:to>
                                    </p:set>
                                  </p:childTnLst>
                                </p:cTn>
                              </p:par>
                              <p:par>
                                <p:cTn id="36" presetID="64" presetClass="path" presetSubtype="0" accel="50000" decel="50000" fill="hold" grpId="2" nodeType="withEffect">
                                  <p:stCondLst>
                                    <p:cond delay="0"/>
                                  </p:stCondLst>
                                  <p:childTnLst>
                                    <p:animMotion origin="layout" path="M -3.33333E-6 0.33295 L -3.33333E-6 -4.50867E-6 " pathEditMode="relative" rAng="0" ptsTypes="AA">
                                      <p:cBhvr>
                                        <p:cTn id="37" dur="500" fill="hold"/>
                                        <p:tgtEl>
                                          <p:spTgt spid="8">
                                            <p:graphicEl>
                                              <a:dgm id="{608F6765-047F-4451-857C-C166311AAF76}"/>
                                            </p:graphicEl>
                                          </p:spTgt>
                                        </p:tgtEl>
                                        <p:attrNameLst>
                                          <p:attrName>ppt_x</p:attrName>
                                          <p:attrName>ppt_y</p:attrName>
                                        </p:attrNameLst>
                                      </p:cBhvr>
                                      <p:rCtr x="0" y="-166"/>
                                    </p:animMotion>
                                  </p:childTnLst>
                                </p:cTn>
                              </p:par>
                              <p:par>
                                <p:cTn id="38" presetID="64" presetClass="path" presetSubtype="0" accel="50000" decel="50000" fill="hold" grpId="2" nodeType="withEffect">
                                  <p:stCondLst>
                                    <p:cond delay="0"/>
                                  </p:stCondLst>
                                  <p:childTnLst>
                                    <p:animMotion origin="layout" path="M 3.33333E-6 0.33295 L 3.33333E-6 -4.50867E-6 " pathEditMode="relative" rAng="0" ptsTypes="AA">
                                      <p:cBhvr>
                                        <p:cTn id="39"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 0  L 0 0.33295  E" pathEditMode="relative" ptsTypes="">
                                      <p:cBhvr>
                                        <p:cTn id="43" dur="500" fill="hold"/>
                                        <p:tgtEl>
                                          <p:spTgt spid="8">
                                            <p:graphicEl>
                                              <a:dgm id="{FC3BEC07-2BD4-45B5-B771-1ADDE70866E8}"/>
                                            </p:graphicEl>
                                          </p:spTgt>
                                        </p:tgtEl>
                                        <p:attrNameLst>
                                          <p:attrName>ppt_x</p:attrName>
                                          <p:attrName>ppt_y</p:attrName>
                                        </p:attrNameLst>
                                      </p:cBhvr>
                                    </p:animMotion>
                                  </p:childTnLst>
                                </p:cTn>
                              </p:par>
                              <p:par>
                                <p:cTn id="44" presetID="47"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strVal val="#ppt_x"/>
                                          </p:val>
                                        </p:tav>
                                        <p:tav tm="100000">
                                          <p:val>
                                            <p:strVal val="#ppt_x"/>
                                          </p:val>
                                        </p:tav>
                                      </p:tavLst>
                                    </p:anim>
                                    <p:anim calcmode="lin" valueType="num">
                                      <p:cBhvr>
                                        <p:cTn id="4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xit" presetSubtype="0" fill="hold" nodeType="clickEffect">
                                  <p:stCondLst>
                                    <p:cond delay="0"/>
                                  </p:stCondLst>
                                  <p:childTnLst>
                                    <p:animEffect transition="out" filter="fade">
                                      <p:cBhvr>
                                        <p:cTn id="52" dur="500"/>
                                        <p:tgtEl>
                                          <p:spTgt spid="11"/>
                                        </p:tgtEl>
                                      </p:cBhvr>
                                    </p:animEffect>
                                    <p:anim calcmode="lin" valueType="num">
                                      <p:cBhvr>
                                        <p:cTn id="53" dur="500"/>
                                        <p:tgtEl>
                                          <p:spTgt spid="11"/>
                                        </p:tgtEl>
                                        <p:attrNameLst>
                                          <p:attrName>ppt_x</p:attrName>
                                        </p:attrNameLst>
                                      </p:cBhvr>
                                      <p:tavLst>
                                        <p:tav tm="0">
                                          <p:val>
                                            <p:strVal val="ppt_x"/>
                                          </p:val>
                                        </p:tav>
                                        <p:tav tm="100000">
                                          <p:val>
                                            <p:strVal val="ppt_x"/>
                                          </p:val>
                                        </p:tav>
                                      </p:tavLst>
                                    </p:anim>
                                    <p:anim calcmode="lin" valueType="num">
                                      <p:cBhvr>
                                        <p:cTn id="54" dur="500"/>
                                        <p:tgtEl>
                                          <p:spTgt spid="11"/>
                                        </p:tgtEl>
                                        <p:attrNameLst>
                                          <p:attrName>ppt_y</p:attrName>
                                        </p:attrNameLst>
                                      </p:cBhvr>
                                      <p:tavLst>
                                        <p:tav tm="0">
                                          <p:val>
                                            <p:strVal val="ppt_y"/>
                                          </p:val>
                                        </p:tav>
                                        <p:tav tm="100000">
                                          <p:val>
                                            <p:strVal val="ppt_y-.1"/>
                                          </p:val>
                                        </p:tav>
                                      </p:tavLst>
                                    </p:anim>
                                    <p:set>
                                      <p:cBhvr>
                                        <p:cTn id="55" dur="1" fill="hold">
                                          <p:stCondLst>
                                            <p:cond delay="499"/>
                                          </p:stCondLst>
                                        </p:cTn>
                                        <p:tgtEl>
                                          <p:spTgt spid="11"/>
                                        </p:tgtEl>
                                        <p:attrNameLst>
                                          <p:attrName>style.visibility</p:attrName>
                                        </p:attrNameLst>
                                      </p:cBhvr>
                                      <p:to>
                                        <p:strVal val="hidden"/>
                                      </p:to>
                                    </p:set>
                                  </p:childTnLst>
                                </p:cTn>
                              </p:par>
                              <p:par>
                                <p:cTn id="56" presetID="64" presetClass="path" presetSubtype="0" accel="50000" decel="50000" fill="hold" grpId="4" nodeType="withEffect">
                                  <p:stCondLst>
                                    <p:cond delay="0"/>
                                  </p:stCondLst>
                                  <p:childTnLst>
                                    <p:animMotion origin="layout" path="M -3.33333E-6 0.33295 L -3.33333E-6 -4.50867E-6 " pathEditMode="relative" rAng="0" ptsTypes="AA">
                                      <p:cBhvr>
                                        <p:cTn id="57" dur="500" fill="hold"/>
                                        <p:tgtEl>
                                          <p:spTgt spid="8">
                                            <p:graphicEl>
                                              <a:dgm id="{FC3BEC07-2BD4-45B5-B771-1ADDE70866E8}"/>
                                            </p:graphicEl>
                                          </p:spTgt>
                                        </p:tgtEl>
                                        <p:attrNameLst>
                                          <p:attrName>ppt_x</p:attrName>
                                          <p:attrName>ppt_y</p:attrName>
                                        </p:attrNameLst>
                                      </p:cBhvr>
                                      <p:rCtr x="0" y="-166"/>
                                    </p:animMotion>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3">
                                            <p:graphicEl>
                                              <a:dgm id="{4BB9E4FB-78AB-4C3F-891C-98D66B13165A}"/>
                                            </p:graphicEl>
                                          </p:spTgt>
                                        </p:tgtEl>
                                        <p:attrNameLst>
                                          <p:attrName>style.visibility</p:attrName>
                                        </p:attrNameLst>
                                      </p:cBhvr>
                                      <p:to>
                                        <p:strVal val="visible"/>
                                      </p:to>
                                    </p:set>
                                    <p:animEffect transition="in" filter="fade">
                                      <p:cBhvr>
                                        <p:cTn id="62" dur="500"/>
                                        <p:tgtEl>
                                          <p:spTgt spid="13">
                                            <p:graphicEl>
                                              <a:dgm id="{4BB9E4FB-78AB-4C3F-891C-98D66B13165A}"/>
                                            </p:graphicEl>
                                          </p:spTgt>
                                        </p:tgtEl>
                                      </p:cBhvr>
                                    </p:animEffect>
                                    <p:anim calcmode="lin" valueType="num">
                                      <p:cBhvr>
                                        <p:cTn id="63" dur="500" fill="hold"/>
                                        <p:tgtEl>
                                          <p:spTgt spid="13">
                                            <p:graphicEl>
                                              <a:dgm id="{4BB9E4FB-78AB-4C3F-891C-98D66B13165A}"/>
                                            </p:graphicEl>
                                          </p:spTgt>
                                        </p:tgtEl>
                                        <p:attrNameLst>
                                          <p:attrName>ppt_x</p:attrName>
                                        </p:attrNameLst>
                                      </p:cBhvr>
                                      <p:tavLst>
                                        <p:tav tm="0">
                                          <p:val>
                                            <p:strVal val="#ppt_x"/>
                                          </p:val>
                                        </p:tav>
                                        <p:tav tm="100000">
                                          <p:val>
                                            <p:strVal val="#ppt_x"/>
                                          </p:val>
                                        </p:tav>
                                      </p:tavLst>
                                    </p:anim>
                                    <p:anim calcmode="lin" valueType="num">
                                      <p:cBhvr>
                                        <p:cTn id="64" dur="500" fill="hold"/>
                                        <p:tgtEl>
                                          <p:spTgt spid="13">
                                            <p:graphicEl>
                                              <a:dgm id="{4BB9E4FB-78AB-4C3F-891C-98D66B13165A}"/>
                                            </p:graphicEl>
                                          </p:spTgt>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7" presetClass="entr" presetSubtype="0" fill="hold" grpId="0" nodeType="afterEffect">
                                  <p:stCondLst>
                                    <p:cond delay="0"/>
                                  </p:stCondLst>
                                  <p:childTnLst>
                                    <p:set>
                                      <p:cBhvr>
                                        <p:cTn id="67" dur="1" fill="hold">
                                          <p:stCondLst>
                                            <p:cond delay="0"/>
                                          </p:stCondLst>
                                        </p:cTn>
                                        <p:tgtEl>
                                          <p:spTgt spid="13">
                                            <p:graphicEl>
                                              <a:dgm id="{C614C1DF-C6C5-4FB9-9A36-FF962064E422}"/>
                                            </p:graphicEl>
                                          </p:spTgt>
                                        </p:tgtEl>
                                        <p:attrNameLst>
                                          <p:attrName>style.visibility</p:attrName>
                                        </p:attrNameLst>
                                      </p:cBhvr>
                                      <p:to>
                                        <p:strVal val="visible"/>
                                      </p:to>
                                    </p:set>
                                    <p:animEffect transition="in" filter="fade">
                                      <p:cBhvr>
                                        <p:cTn id="68" dur="500"/>
                                        <p:tgtEl>
                                          <p:spTgt spid="13">
                                            <p:graphicEl>
                                              <a:dgm id="{C614C1DF-C6C5-4FB9-9A36-FF962064E422}"/>
                                            </p:graphicEl>
                                          </p:spTgt>
                                        </p:tgtEl>
                                      </p:cBhvr>
                                    </p:animEffect>
                                    <p:anim calcmode="lin" valueType="num">
                                      <p:cBhvr>
                                        <p:cTn id="69" dur="500" fill="hold"/>
                                        <p:tgtEl>
                                          <p:spTgt spid="13">
                                            <p:graphicEl>
                                              <a:dgm id="{C614C1DF-C6C5-4FB9-9A36-FF962064E422}"/>
                                            </p:graphicEl>
                                          </p:spTgt>
                                        </p:tgtEl>
                                        <p:attrNameLst>
                                          <p:attrName>ppt_x</p:attrName>
                                        </p:attrNameLst>
                                      </p:cBhvr>
                                      <p:tavLst>
                                        <p:tav tm="0">
                                          <p:val>
                                            <p:strVal val="#ppt_x"/>
                                          </p:val>
                                        </p:tav>
                                        <p:tav tm="100000">
                                          <p:val>
                                            <p:strVal val="#ppt_x"/>
                                          </p:val>
                                        </p:tav>
                                      </p:tavLst>
                                    </p:anim>
                                    <p:anim calcmode="lin" valueType="num">
                                      <p:cBhvr>
                                        <p:cTn id="70" dur="500" fill="hold"/>
                                        <p:tgtEl>
                                          <p:spTgt spid="13">
                                            <p:graphicEl>
                                              <a:dgm id="{C614C1DF-C6C5-4FB9-9A36-FF962064E422}"/>
                                            </p:graphic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7" presetClass="entr" presetSubtype="0" fill="hold" grpId="0" nodeType="afterEffect">
                                  <p:stCondLst>
                                    <p:cond delay="0"/>
                                  </p:stCondLst>
                                  <p:childTnLst>
                                    <p:set>
                                      <p:cBhvr>
                                        <p:cTn id="73" dur="1" fill="hold">
                                          <p:stCondLst>
                                            <p:cond delay="0"/>
                                          </p:stCondLst>
                                        </p:cTn>
                                        <p:tgtEl>
                                          <p:spTgt spid="13">
                                            <p:graphicEl>
                                              <a:dgm id="{C33B09F3-C697-44B1-9589-105643C77377}"/>
                                            </p:graphicEl>
                                          </p:spTgt>
                                        </p:tgtEl>
                                        <p:attrNameLst>
                                          <p:attrName>style.visibility</p:attrName>
                                        </p:attrNameLst>
                                      </p:cBhvr>
                                      <p:to>
                                        <p:strVal val="visible"/>
                                      </p:to>
                                    </p:set>
                                    <p:animEffect transition="in" filter="fade">
                                      <p:cBhvr>
                                        <p:cTn id="74" dur="500"/>
                                        <p:tgtEl>
                                          <p:spTgt spid="13">
                                            <p:graphicEl>
                                              <a:dgm id="{C33B09F3-C697-44B1-9589-105643C77377}"/>
                                            </p:graphicEl>
                                          </p:spTgt>
                                        </p:tgtEl>
                                      </p:cBhvr>
                                    </p:animEffect>
                                    <p:anim calcmode="lin" valueType="num">
                                      <p:cBhvr>
                                        <p:cTn id="75" dur="500" fill="hold"/>
                                        <p:tgtEl>
                                          <p:spTgt spid="13">
                                            <p:graphicEl>
                                              <a:dgm id="{C33B09F3-C697-44B1-9589-105643C77377}"/>
                                            </p:graphicEl>
                                          </p:spTgt>
                                        </p:tgtEl>
                                        <p:attrNameLst>
                                          <p:attrName>ppt_x</p:attrName>
                                        </p:attrNameLst>
                                      </p:cBhvr>
                                      <p:tavLst>
                                        <p:tav tm="0">
                                          <p:val>
                                            <p:strVal val="#ppt_x"/>
                                          </p:val>
                                        </p:tav>
                                        <p:tav tm="100000">
                                          <p:val>
                                            <p:strVal val="#ppt_x"/>
                                          </p:val>
                                        </p:tav>
                                      </p:tavLst>
                                    </p:anim>
                                    <p:anim calcmode="lin" valueType="num">
                                      <p:cBhvr>
                                        <p:cTn id="76" dur="500" fill="hold"/>
                                        <p:tgtEl>
                                          <p:spTgt spid="13">
                                            <p:graphicEl>
                                              <a:dgm id="{C33B09F3-C697-44B1-9589-105643C77377}"/>
                                            </p:graphicEl>
                                          </p:spTgt>
                                        </p:tgtEl>
                                        <p:attrNameLst>
                                          <p:attrName>ppt_y</p:attrName>
                                        </p:attrNameLst>
                                      </p:cBhvr>
                                      <p:tavLst>
                                        <p:tav tm="0">
                                          <p:val>
                                            <p:strVal val="#ppt_y-.1"/>
                                          </p:val>
                                        </p:tav>
                                        <p:tav tm="100000">
                                          <p:val>
                                            <p:strVal val="#ppt_y"/>
                                          </p:val>
                                        </p:tav>
                                      </p:tavLst>
                                    </p:anim>
                                  </p:childTnLst>
                                </p:cTn>
                              </p:par>
                            </p:childTnLst>
                          </p:cTn>
                        </p:par>
                        <p:par>
                          <p:cTn id="77" fill="hold">
                            <p:stCondLst>
                              <p:cond delay="1500"/>
                            </p:stCondLst>
                            <p:childTnLst>
                              <p:par>
                                <p:cTn id="78" presetID="47" presetClass="entr" presetSubtype="0" fill="hold" grpId="0" nodeType="afterEffect">
                                  <p:stCondLst>
                                    <p:cond delay="0"/>
                                  </p:stCondLst>
                                  <p:childTnLst>
                                    <p:set>
                                      <p:cBhvr>
                                        <p:cTn id="79" dur="1" fill="hold">
                                          <p:stCondLst>
                                            <p:cond delay="0"/>
                                          </p:stCondLst>
                                        </p:cTn>
                                        <p:tgtEl>
                                          <p:spTgt spid="13">
                                            <p:graphicEl>
                                              <a:dgm id="{144B38FD-B61A-474A-A3ED-ABC6D64C3C05}"/>
                                            </p:graphicEl>
                                          </p:spTgt>
                                        </p:tgtEl>
                                        <p:attrNameLst>
                                          <p:attrName>style.visibility</p:attrName>
                                        </p:attrNameLst>
                                      </p:cBhvr>
                                      <p:to>
                                        <p:strVal val="visible"/>
                                      </p:to>
                                    </p:set>
                                    <p:animEffect transition="in" filter="fade">
                                      <p:cBhvr>
                                        <p:cTn id="80" dur="500"/>
                                        <p:tgtEl>
                                          <p:spTgt spid="13">
                                            <p:graphicEl>
                                              <a:dgm id="{144B38FD-B61A-474A-A3ED-ABC6D64C3C05}"/>
                                            </p:graphicEl>
                                          </p:spTgt>
                                        </p:tgtEl>
                                      </p:cBhvr>
                                    </p:animEffect>
                                    <p:anim calcmode="lin" valueType="num">
                                      <p:cBhvr>
                                        <p:cTn id="81" dur="500" fill="hold"/>
                                        <p:tgtEl>
                                          <p:spTgt spid="13">
                                            <p:graphicEl>
                                              <a:dgm id="{144B38FD-B61A-474A-A3ED-ABC6D64C3C05}"/>
                                            </p:graphicEl>
                                          </p:spTgt>
                                        </p:tgtEl>
                                        <p:attrNameLst>
                                          <p:attrName>ppt_x</p:attrName>
                                        </p:attrNameLst>
                                      </p:cBhvr>
                                      <p:tavLst>
                                        <p:tav tm="0">
                                          <p:val>
                                            <p:strVal val="#ppt_x"/>
                                          </p:val>
                                        </p:tav>
                                        <p:tav tm="100000">
                                          <p:val>
                                            <p:strVal val="#ppt_x"/>
                                          </p:val>
                                        </p:tav>
                                      </p:tavLst>
                                    </p:anim>
                                    <p:anim calcmode="lin" valueType="num">
                                      <p:cBhvr>
                                        <p:cTn id="82" dur="500" fill="hold"/>
                                        <p:tgtEl>
                                          <p:spTgt spid="13">
                                            <p:graphicEl>
                                              <a:dgm id="{144B38FD-B61A-474A-A3ED-ABC6D64C3C05}"/>
                                            </p:graphicEl>
                                          </p:spTgt>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7" presetClass="entr" presetSubtype="0" fill="hold" grpId="0" nodeType="afterEffect">
                                  <p:stCondLst>
                                    <p:cond delay="0"/>
                                  </p:stCondLst>
                                  <p:childTnLst>
                                    <p:set>
                                      <p:cBhvr>
                                        <p:cTn id="85" dur="1" fill="hold">
                                          <p:stCondLst>
                                            <p:cond delay="0"/>
                                          </p:stCondLst>
                                        </p:cTn>
                                        <p:tgtEl>
                                          <p:spTgt spid="13">
                                            <p:graphicEl>
                                              <a:dgm id="{CFB5FD75-2BE9-4674-9BE3-967AEF875C55}"/>
                                            </p:graphicEl>
                                          </p:spTgt>
                                        </p:tgtEl>
                                        <p:attrNameLst>
                                          <p:attrName>style.visibility</p:attrName>
                                        </p:attrNameLst>
                                      </p:cBhvr>
                                      <p:to>
                                        <p:strVal val="visible"/>
                                      </p:to>
                                    </p:set>
                                    <p:animEffect transition="in" filter="fade">
                                      <p:cBhvr>
                                        <p:cTn id="86" dur="500"/>
                                        <p:tgtEl>
                                          <p:spTgt spid="13">
                                            <p:graphicEl>
                                              <a:dgm id="{CFB5FD75-2BE9-4674-9BE3-967AEF875C55}"/>
                                            </p:graphicEl>
                                          </p:spTgt>
                                        </p:tgtEl>
                                      </p:cBhvr>
                                    </p:animEffect>
                                    <p:anim calcmode="lin" valueType="num">
                                      <p:cBhvr>
                                        <p:cTn id="87" dur="500" fill="hold"/>
                                        <p:tgtEl>
                                          <p:spTgt spid="13">
                                            <p:graphicEl>
                                              <a:dgm id="{CFB5FD75-2BE9-4674-9BE3-967AEF875C55}"/>
                                            </p:graphicEl>
                                          </p:spTgt>
                                        </p:tgtEl>
                                        <p:attrNameLst>
                                          <p:attrName>ppt_x</p:attrName>
                                        </p:attrNameLst>
                                      </p:cBhvr>
                                      <p:tavLst>
                                        <p:tav tm="0">
                                          <p:val>
                                            <p:strVal val="#ppt_x"/>
                                          </p:val>
                                        </p:tav>
                                        <p:tav tm="100000">
                                          <p:val>
                                            <p:strVal val="#ppt_x"/>
                                          </p:val>
                                        </p:tav>
                                      </p:tavLst>
                                    </p:anim>
                                    <p:anim calcmode="lin" valueType="num">
                                      <p:cBhvr>
                                        <p:cTn id="88" dur="500" fill="hold"/>
                                        <p:tgtEl>
                                          <p:spTgt spid="13">
                                            <p:graphicEl>
                                              <a:dgm id="{CFB5FD75-2BE9-4674-9BE3-967AEF875C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Graphic spid="8" grpId="1" uiExpand="1">
        <p:bldSub>
          <a:bldDgm bld="lvlAtOnce"/>
        </p:bldSub>
      </p:bldGraphic>
      <p:bldGraphic spid="8" grpId="2">
        <p:bldSub>
          <a:bldDgm bld="lvlAtOnce"/>
        </p:bldSub>
      </p:bldGraphic>
      <p:bldGraphic spid="8" grpId="3" uiExpand="1">
        <p:bldSub>
          <a:bldDgm bld="lvlAtOnce"/>
        </p:bldSub>
      </p:bldGraphic>
      <p:bldGraphic spid="8" grpId="4" uiExpand="1">
        <p:bldSub>
          <a:bldDgm bld="lvlAtOnce"/>
        </p:bldSub>
      </p:bldGraphic>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Model</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40</a:t>
            </a:fld>
            <a:endParaRPr lang="en-US"/>
          </a:p>
        </p:txBody>
      </p:sp>
      <p:sp>
        <p:nvSpPr>
          <p:cNvPr id="5" name="Block Arc 4"/>
          <p:cNvSpPr/>
          <p:nvPr/>
        </p:nvSpPr>
        <p:spPr>
          <a:xfrm rot="11700429">
            <a:off x="2705100" y="1333500"/>
            <a:ext cx="3733800" cy="3657600"/>
          </a:xfrm>
          <a:prstGeom prst="blockArc">
            <a:avLst>
              <a:gd name="adj1" fmla="val 193526"/>
              <a:gd name="adj2" fmla="val 71401"/>
              <a:gd name="adj3" fmla="val 6506"/>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schemeClr val="tx1"/>
              </a:solidFill>
            </a:endParaRPr>
          </a:p>
        </p:txBody>
      </p:sp>
      <p:sp>
        <p:nvSpPr>
          <p:cNvPr id="6" name="AutoShape 3"/>
          <p:cNvSpPr>
            <a:spLocks noChangeArrowheads="1"/>
          </p:cNvSpPr>
          <p:nvPr/>
        </p:nvSpPr>
        <p:spPr bwMode="auto">
          <a:xfrm>
            <a:off x="1485900" y="1866900"/>
            <a:ext cx="1828800" cy="914400"/>
          </a:xfrm>
          <a:prstGeom prst="roundRect">
            <a:avLst>
              <a:gd name="adj" fmla="val 16667"/>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Sensor &amp; Actuator Technologies</a:t>
            </a:r>
            <a:endParaRPr kumimoji="0" lang="en-US" sz="1800" b="0" i="0" u="none" strike="noStrike" cap="none" normalizeH="0" baseline="0" dirty="0" smtClean="0">
              <a:ln>
                <a:noFill/>
              </a:ln>
              <a:solidFill>
                <a:schemeClr val="tx1"/>
              </a:solidFill>
              <a:effectLst/>
              <a:latin typeface="Arial" pitchFamily="34" charset="0"/>
            </a:endParaRPr>
          </a:p>
        </p:txBody>
      </p:sp>
      <p:sp>
        <p:nvSpPr>
          <p:cNvPr id="7" name="AutoShape 4"/>
          <p:cNvSpPr>
            <a:spLocks noChangeArrowheads="1"/>
          </p:cNvSpPr>
          <p:nvPr/>
        </p:nvSpPr>
        <p:spPr bwMode="auto">
          <a:xfrm>
            <a:off x="5829300" y="1866900"/>
            <a:ext cx="1828800" cy="914400"/>
          </a:xfrm>
          <a:prstGeom prst="roundRect">
            <a:avLst>
              <a:gd name="adj" fmla="val 16667"/>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Human Computer Interaction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8" name="AutoShape 5"/>
          <p:cNvSpPr>
            <a:spLocks noChangeArrowheads="1"/>
          </p:cNvSpPr>
          <p:nvPr/>
        </p:nvSpPr>
        <p:spPr bwMode="auto">
          <a:xfrm>
            <a:off x="3619500" y="4610100"/>
            <a:ext cx="1828800" cy="914400"/>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Adobe Garamond Pro" pitchFamily="18" charset="0"/>
              </a:rPr>
              <a:t>Machine Learning and Pattern Recognition</a:t>
            </a:r>
            <a:endParaRPr kumimoji="0" lang="en-US" sz="1800" b="0" i="0" u="none" strike="noStrike" cap="none" normalizeH="0" baseline="0" dirty="0" smtClean="0">
              <a:ln>
                <a:noFill/>
              </a:ln>
              <a:solidFill>
                <a:schemeClr val="tx1"/>
              </a:solidFill>
              <a:effectLst/>
              <a:latin typeface="Arial" pitchFamily="34" charset="0"/>
            </a:endParaRPr>
          </a:p>
        </p:txBody>
      </p:sp>
      <p:sp>
        <p:nvSpPr>
          <p:cNvPr id="9" name="Oval 8"/>
          <p:cNvSpPr>
            <a:spLocks noChangeArrowheads="1"/>
          </p:cNvSpPr>
          <p:nvPr/>
        </p:nvSpPr>
        <p:spPr bwMode="auto">
          <a:xfrm>
            <a:off x="3617188" y="2227116"/>
            <a:ext cx="1828800" cy="182880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Oval 9"/>
          <p:cNvSpPr>
            <a:spLocks noChangeArrowheads="1"/>
          </p:cNvSpPr>
          <p:nvPr/>
        </p:nvSpPr>
        <p:spPr bwMode="auto">
          <a:xfrm>
            <a:off x="4074388" y="2730496"/>
            <a:ext cx="914400" cy="914400"/>
          </a:xfrm>
          <a:prstGeom prst="ellipse">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1" name="WordArt 7" descr="Social and Behavioral "/>
          <p:cNvSpPr>
            <a:spLocks noChangeArrowheads="1" noChangeShapeType="1" noTextEdit="1"/>
          </p:cNvSpPr>
          <p:nvPr/>
        </p:nvSpPr>
        <p:spPr bwMode="auto">
          <a:xfrm>
            <a:off x="3848100" y="2476500"/>
            <a:ext cx="1371600" cy="1371600"/>
          </a:xfrm>
          <a:prstGeom prst="rect">
            <a:avLst/>
          </a:prstGeom>
        </p:spPr>
        <p:txBody>
          <a:bodyPr spcFirstLastPara="1" wrap="none" numCol="1" fromWordArt="1">
            <a:prstTxWarp prst="textArchUp">
              <a:avLst>
                <a:gd name="adj" fmla="val 592626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glow rad="63500">
                    <a:schemeClr val="accent1">
                      <a:satMod val="175000"/>
                      <a:alpha val="40000"/>
                    </a:schemeClr>
                  </a:glow>
                </a:effectLst>
                <a:latin typeface="Adobe Garamond Pro"/>
              </a:rPr>
              <a:t>Social, Behavioral &amp; Personal Dynamics</a:t>
            </a:r>
            <a:endParaRPr lang="en-US" sz="1200" b="1" kern="10" spc="240" dirty="0">
              <a:ln w="9525">
                <a:solidFill>
                  <a:srgbClr val="000000"/>
                </a:solidFill>
                <a:round/>
                <a:headEnd/>
                <a:tailEnd/>
              </a:ln>
              <a:solidFill>
                <a:srgbClr val="000000"/>
              </a:solidFill>
              <a:effectLst>
                <a:glow rad="63500">
                  <a:schemeClr val="accent1">
                    <a:satMod val="175000"/>
                    <a:alpha val="40000"/>
                  </a:schemeClr>
                </a:glow>
              </a:effectLst>
              <a:latin typeface="Adobe Garamond Pro"/>
            </a:endParaRPr>
          </a:p>
        </p:txBody>
      </p:sp>
      <p:sp>
        <p:nvSpPr>
          <p:cNvPr id="12" name="TextBox 9"/>
          <p:cNvSpPr txBox="1"/>
          <p:nvPr/>
        </p:nvSpPr>
        <p:spPr>
          <a:xfrm>
            <a:off x="4229100" y="3009900"/>
            <a:ext cx="52931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latin typeface="Adobe Garamond Pro" pitchFamily="18" charset="0"/>
              </a:rPr>
              <a:t> SIA</a:t>
            </a:r>
            <a:endParaRPr lang="en-US" sz="1400" b="1" dirty="0">
              <a:latin typeface="Adobe Garamond Pro" pitchFamily="18" charset="0"/>
            </a:endParaRPr>
          </a:p>
        </p:txBody>
      </p:sp>
      <p:sp>
        <p:nvSpPr>
          <p:cNvPr id="13" name="WordArt 7" descr="Social and Behavioral "/>
          <p:cNvSpPr>
            <a:spLocks noChangeArrowheads="1" noChangeShapeType="1" noTextEdit="1"/>
          </p:cNvSpPr>
          <p:nvPr/>
        </p:nvSpPr>
        <p:spPr bwMode="auto">
          <a:xfrm>
            <a:off x="3010355" y="1473021"/>
            <a:ext cx="3213898" cy="2819400"/>
          </a:xfrm>
          <a:prstGeom prst="rect">
            <a:avLst/>
          </a:prstGeom>
        </p:spPr>
        <p:txBody>
          <a:bodyPr spcFirstLastPara="1" wrap="none" numCol="1" fromWordArt="1">
            <a:prstTxWarp prst="textArchUp">
              <a:avLst>
                <a:gd name="adj" fmla="val 13580498"/>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Design &amp; Engineering</a:t>
            </a:r>
            <a:endParaRPr lang="en-US" sz="1200" b="1" kern="10" spc="240" dirty="0">
              <a:ln w="9525">
                <a:solidFill>
                  <a:srgbClr val="000000"/>
                </a:solidFill>
                <a:round/>
                <a:headEnd/>
                <a:tailEnd/>
              </a:ln>
              <a:solidFill>
                <a:srgbClr val="000000"/>
              </a:solidFill>
              <a:effectLst/>
              <a:latin typeface="Adobe Garamond Pro"/>
            </a:endParaRPr>
          </a:p>
        </p:txBody>
      </p:sp>
      <p:sp>
        <p:nvSpPr>
          <p:cNvPr id="14" name="WordArt 7" descr="Social and Behavioral "/>
          <p:cNvSpPr>
            <a:spLocks noChangeArrowheads="1" noChangeShapeType="1" noTextEdit="1"/>
          </p:cNvSpPr>
          <p:nvPr/>
        </p:nvSpPr>
        <p:spPr bwMode="auto">
          <a:xfrm rot="14867157">
            <a:off x="2448095" y="3027484"/>
            <a:ext cx="2057508" cy="1117128"/>
          </a:xfrm>
          <a:prstGeom prst="rect">
            <a:avLst/>
          </a:prstGeom>
        </p:spPr>
        <p:txBody>
          <a:bodyPr spcFirstLastPara="1" wrap="none" numCol="1" fromWordArt="1">
            <a:prstTxWarp prst="textArchUp">
              <a:avLst>
                <a:gd name="adj" fmla="val 11657455"/>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Modeling &amp; Simulation</a:t>
            </a:r>
            <a:endParaRPr lang="en-US" sz="1200" b="1" kern="10" spc="240" dirty="0">
              <a:ln w="9525">
                <a:solidFill>
                  <a:srgbClr val="000000"/>
                </a:solidFill>
                <a:round/>
                <a:headEnd/>
                <a:tailEnd/>
              </a:ln>
              <a:solidFill>
                <a:srgbClr val="000000"/>
              </a:solidFill>
              <a:effectLst/>
              <a:latin typeface="Adobe Garamond Pro"/>
            </a:endParaRPr>
          </a:p>
        </p:txBody>
      </p:sp>
      <p:sp>
        <p:nvSpPr>
          <p:cNvPr id="15" name="WordArt 7" descr="Social and Behavioral "/>
          <p:cNvSpPr>
            <a:spLocks noChangeArrowheads="1" noChangeShapeType="1" noTextEdit="1"/>
          </p:cNvSpPr>
          <p:nvPr/>
        </p:nvSpPr>
        <p:spPr bwMode="auto">
          <a:xfrm rot="7036381">
            <a:off x="4482611" y="3023865"/>
            <a:ext cx="2145325" cy="1261970"/>
          </a:xfrm>
          <a:prstGeom prst="rect">
            <a:avLst/>
          </a:prstGeom>
        </p:spPr>
        <p:txBody>
          <a:bodyPr spcFirstLastPara="1" wrap="none" numCol="1" fromWordArt="1">
            <a:prstTxWarp prst="textArchUp">
              <a:avLst>
                <a:gd name="adj" fmla="val 11682247"/>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200" b="1" kern="10" spc="240" dirty="0" smtClean="0">
                <a:ln w="9525">
                  <a:solidFill>
                    <a:srgbClr val="000000"/>
                  </a:solidFill>
                  <a:round/>
                  <a:headEnd/>
                  <a:tailEnd/>
                </a:ln>
                <a:solidFill>
                  <a:srgbClr val="000000"/>
                </a:solidFill>
                <a:effectLst/>
                <a:latin typeface="Adobe Garamond Pro"/>
              </a:rPr>
              <a:t>Abstract Interaction</a:t>
            </a:r>
            <a:endParaRPr lang="en-US" sz="1200" b="1" kern="10" spc="240" dirty="0">
              <a:ln w="9525">
                <a:solidFill>
                  <a:srgbClr val="000000"/>
                </a:solidFill>
                <a:round/>
                <a:headEnd/>
                <a:tailEnd/>
              </a:ln>
              <a:solidFill>
                <a:srgbClr val="000000"/>
              </a:solidFill>
              <a:effectLst/>
              <a:latin typeface="Adobe Garamond Pro"/>
            </a:endParaRPr>
          </a:p>
        </p:txBody>
      </p:sp>
      <p:grpSp>
        <p:nvGrpSpPr>
          <p:cNvPr id="16" name="Group 15"/>
          <p:cNvGrpSpPr/>
          <p:nvPr/>
        </p:nvGrpSpPr>
        <p:grpSpPr>
          <a:xfrm>
            <a:off x="3314700" y="1665438"/>
            <a:ext cx="2528794" cy="1981770"/>
            <a:chOff x="2590800" y="1066230"/>
            <a:chExt cx="2528794" cy="1981770"/>
          </a:xfrm>
        </p:grpSpPr>
        <p:sp>
          <p:nvSpPr>
            <p:cNvPr id="26" name="Arc 25"/>
            <p:cNvSpPr/>
            <p:nvPr/>
          </p:nvSpPr>
          <p:spPr>
            <a:xfrm rot="16200000">
              <a:off x="2864312" y="792718"/>
              <a:ext cx="1981770" cy="2528794"/>
            </a:xfrm>
            <a:prstGeom prst="arc">
              <a:avLst>
                <a:gd name="adj1" fmla="val 18470783"/>
                <a:gd name="adj2" fmla="val 31526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7" name="Straight Arrow Connector 26"/>
            <p:cNvCxnSpPr>
              <a:endCxn id="9" idx="0"/>
            </p:cNvCxnSpPr>
            <p:nvPr/>
          </p:nvCxnSpPr>
          <p:spPr>
            <a:xfrm rot="16200000" flipH="1">
              <a:off x="3537526" y="1357746"/>
              <a:ext cx="533400" cy="692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17" name="Group 16"/>
          <p:cNvGrpSpPr/>
          <p:nvPr/>
        </p:nvGrpSpPr>
        <p:grpSpPr>
          <a:xfrm rot="14504861">
            <a:off x="2835855" y="2334136"/>
            <a:ext cx="2528794" cy="1981770"/>
            <a:chOff x="2590800" y="1066230"/>
            <a:chExt cx="2528794" cy="1981770"/>
          </a:xfrm>
        </p:grpSpPr>
        <p:cxnSp>
          <p:nvCxnSpPr>
            <p:cNvPr id="24" name="Straight Arrow Connector 23"/>
            <p:cNvCxnSpPr/>
            <p:nvPr/>
          </p:nvCxnSpPr>
          <p:spPr>
            <a:xfrm rot="7095139" flipV="1">
              <a:off x="3596809" y="1194261"/>
              <a:ext cx="446394" cy="2625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Arc 24"/>
            <p:cNvSpPr/>
            <p:nvPr/>
          </p:nvSpPr>
          <p:spPr>
            <a:xfrm rot="16200000">
              <a:off x="2864312" y="792718"/>
              <a:ext cx="1981770" cy="2528794"/>
            </a:xfrm>
            <a:prstGeom prst="arc">
              <a:avLst>
                <a:gd name="adj1" fmla="val 19561964"/>
                <a:gd name="adj2" fmla="val 2040458"/>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8" name="Group 17"/>
          <p:cNvGrpSpPr/>
          <p:nvPr/>
        </p:nvGrpSpPr>
        <p:grpSpPr>
          <a:xfrm rot="7342853">
            <a:off x="3736752" y="2429467"/>
            <a:ext cx="2528794" cy="1981770"/>
            <a:chOff x="2590800" y="1066230"/>
            <a:chExt cx="2528794" cy="1981770"/>
          </a:xfrm>
        </p:grpSpPr>
        <p:cxnSp>
          <p:nvCxnSpPr>
            <p:cNvPr id="22" name="Straight Arrow Connector 21"/>
            <p:cNvCxnSpPr/>
            <p:nvPr/>
          </p:nvCxnSpPr>
          <p:spPr>
            <a:xfrm rot="3457147">
              <a:off x="3584269" y="1211909"/>
              <a:ext cx="489581" cy="265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Arc 22"/>
            <p:cNvSpPr/>
            <p:nvPr/>
          </p:nvSpPr>
          <p:spPr>
            <a:xfrm rot="16200000">
              <a:off x="2864312" y="792718"/>
              <a:ext cx="1981770" cy="2528794"/>
            </a:xfrm>
            <a:prstGeom prst="arc">
              <a:avLst>
                <a:gd name="adj1" fmla="val 19460133"/>
                <a:gd name="adj2" fmla="val 1793993"/>
              </a:avLst>
            </a:prstGeom>
            <a:ln/>
          </p:spPr>
          <p:style>
            <a:lnRef idx="2">
              <a:schemeClr val="accent6"/>
            </a:lnRef>
            <a:fillRef idx="0">
              <a:schemeClr val="accent6"/>
            </a:fillRef>
            <a:effectRef idx="1">
              <a:schemeClr val="accent6"/>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19" name="Down Arrow 18"/>
          <p:cNvSpPr/>
          <p:nvPr/>
        </p:nvSpPr>
        <p:spPr>
          <a:xfrm>
            <a:off x="4363026" y="1903844"/>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Down Arrow 19"/>
          <p:cNvSpPr/>
          <p:nvPr/>
        </p:nvSpPr>
        <p:spPr>
          <a:xfrm rot="14458724">
            <a:off x="3422609" y="3487261"/>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 name="Down Arrow 20"/>
          <p:cNvSpPr/>
          <p:nvPr/>
        </p:nvSpPr>
        <p:spPr>
          <a:xfrm rot="7164283">
            <a:off x="5344168" y="3547693"/>
            <a:ext cx="3048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8" name="TextBox 27"/>
          <p:cNvSpPr txBox="1"/>
          <p:nvPr/>
        </p:nvSpPr>
        <p:spPr>
          <a:xfrm>
            <a:off x="3190756" y="5638800"/>
            <a:ext cx="3038011" cy="369332"/>
          </a:xfrm>
          <a:prstGeom prst="rect">
            <a:avLst/>
          </a:prstGeom>
          <a:noFill/>
        </p:spPr>
        <p:txBody>
          <a:bodyPr wrap="none" rtlCol="0">
            <a:spAutoFit/>
          </a:bodyPr>
          <a:lstStyle/>
          <a:p>
            <a:r>
              <a:rPr lang="en-US" b="1" dirty="0" smtClean="0">
                <a:latin typeface="Times" pitchFamily="18" charset="0"/>
                <a:cs typeface="Times" pitchFamily="18" charset="0"/>
              </a:rPr>
              <a:t>Socio-Behavioral Computing</a:t>
            </a:r>
            <a:endParaRPr lang="en-US" b="1" dirty="0">
              <a:latin typeface="Times" pitchFamily="18" charset="0"/>
              <a:cs typeface="Times"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A1274A6-7FC5-4119-B642-B6647BAB8083}"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42</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43</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44</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Line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46</a:t>
            </a:fld>
            <a:endParaRPr lang="en-US"/>
          </a:p>
        </p:txBody>
      </p:sp>
      <p:graphicFrame>
        <p:nvGraphicFramePr>
          <p:cNvPr id="5" name="Table 4"/>
          <p:cNvGraphicFramePr>
            <a:graphicFrameLocks noGrp="1"/>
          </p:cNvGraphicFramePr>
          <p:nvPr/>
        </p:nvGraphicFramePr>
        <p:xfrm>
          <a:off x="533402" y="2057400"/>
          <a:ext cx="8153397" cy="2865120"/>
        </p:xfrm>
        <a:graphic>
          <a:graphicData uri="http://schemas.openxmlformats.org/drawingml/2006/table">
            <a:tbl>
              <a:tblPr firstRow="1" bandRow="1">
                <a:tableStyleId>{5C22544A-7EE6-4342-B048-85BDC9FD1C3A}</a:tableStyleId>
              </a:tblPr>
              <a:tblGrid>
                <a:gridCol w="4419598"/>
                <a:gridCol w="609600"/>
                <a:gridCol w="533400"/>
                <a:gridCol w="609600"/>
                <a:gridCol w="609600"/>
                <a:gridCol w="685800"/>
                <a:gridCol w="685799"/>
              </a:tblGrid>
              <a:tr h="370840">
                <a:tc>
                  <a:txBody>
                    <a:bodyPr/>
                    <a:lstStyle/>
                    <a:p>
                      <a:pPr algn="ctr"/>
                      <a:endParaRPr lang="en-US" dirty="0"/>
                    </a:p>
                  </a:txBody>
                  <a:tcPr/>
                </a:tc>
                <a:tc>
                  <a:txBody>
                    <a:bodyPr/>
                    <a:lstStyle/>
                    <a:p>
                      <a:pPr algn="ctr"/>
                      <a:r>
                        <a:rPr lang="en-US" dirty="0" smtClean="0"/>
                        <a:t>Dec</a:t>
                      </a:r>
                      <a:endParaRPr lang="en-US" dirty="0"/>
                    </a:p>
                  </a:txBody>
                  <a:tcPr/>
                </a:tc>
                <a:tc>
                  <a:txBody>
                    <a:bodyPr/>
                    <a:lstStyle/>
                    <a:p>
                      <a:pPr algn="ctr"/>
                      <a:r>
                        <a:rPr lang="en-US" dirty="0" smtClean="0"/>
                        <a:t>Jan</a:t>
                      </a:r>
                      <a:endParaRPr lang="en-US" dirty="0"/>
                    </a:p>
                  </a:txBody>
                  <a:tcPr/>
                </a:tc>
                <a:tc>
                  <a:txBody>
                    <a:bodyPr/>
                    <a:lstStyle/>
                    <a:p>
                      <a:pPr algn="ctr"/>
                      <a:r>
                        <a:rPr lang="en-US" dirty="0" smtClean="0"/>
                        <a:t>Feb</a:t>
                      </a:r>
                      <a:endParaRPr lang="en-US" dirty="0"/>
                    </a:p>
                  </a:txBody>
                  <a:tcPr/>
                </a:tc>
                <a:tc>
                  <a:txBody>
                    <a:bodyPr/>
                    <a:lstStyle/>
                    <a:p>
                      <a:pPr algn="ctr"/>
                      <a:r>
                        <a:rPr lang="en-US" dirty="0" smtClean="0"/>
                        <a:t>Mar</a:t>
                      </a:r>
                      <a:endParaRPr lang="en-US" dirty="0"/>
                    </a:p>
                  </a:txBody>
                  <a:tcPr/>
                </a:tc>
                <a:tc>
                  <a:txBody>
                    <a:bodyPr/>
                    <a:lstStyle/>
                    <a:p>
                      <a:pPr algn="ctr"/>
                      <a:r>
                        <a:rPr lang="en-US" dirty="0" smtClean="0"/>
                        <a:t>April</a:t>
                      </a:r>
                      <a:endParaRPr lang="en-US" dirty="0"/>
                    </a:p>
                  </a:txBody>
                  <a:tcPr/>
                </a:tc>
                <a:tc>
                  <a:txBody>
                    <a:bodyPr/>
                    <a:lstStyle/>
                    <a:p>
                      <a:pPr algn="ctr"/>
                      <a:r>
                        <a:rPr lang="en-US" dirty="0" smtClean="0"/>
                        <a:t>May</a:t>
                      </a:r>
                      <a:endParaRPr lang="en-US" dirty="0"/>
                    </a:p>
                  </a:txBody>
                  <a:tcPr/>
                </a:tc>
              </a:tr>
              <a:tr h="370840">
                <a:tc>
                  <a:txBody>
                    <a:bodyPr/>
                    <a:lstStyle/>
                    <a:p>
                      <a:pPr algn="l"/>
                      <a:r>
                        <a:rPr lang="en-US" dirty="0" smtClean="0"/>
                        <a:t>Real-time extraction of crucial</a:t>
                      </a:r>
                      <a:r>
                        <a:rPr lang="en-US" baseline="0" dirty="0" smtClean="0"/>
                        <a:t> </a:t>
                      </a:r>
                      <a:r>
                        <a:rPr lang="en-US" dirty="0" smtClean="0"/>
                        <a:t>facial feature movements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smtClean="0"/>
                    </a:p>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t>Mapping</a:t>
                      </a:r>
                      <a:r>
                        <a:rPr lang="en-US" baseline="0" dirty="0" smtClean="0"/>
                        <a:t> for categorical facial expressions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t>Mapping for</a:t>
                      </a:r>
                      <a:r>
                        <a:rPr lang="en-US" baseline="0" dirty="0" smtClean="0"/>
                        <a:t> dynamic facial movements</a:t>
                      </a:r>
                      <a:endParaRPr lang="en-US" dirty="0"/>
                    </a:p>
                  </a:txBody>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l"/>
                      <a:r>
                        <a:rPr lang="en-US" dirty="0" smtClean="0"/>
                        <a:t>User testing</a:t>
                      </a:r>
                      <a:r>
                        <a:rPr lang="en-US" baseline="0" dirty="0" smtClean="0"/>
                        <a:t> – Sighted and Visually Impaired</a:t>
                      </a:r>
                      <a:endParaRPr lang="en-US" dirty="0"/>
                    </a:p>
                  </a:txBody>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c>
                  <a:txBody>
                    <a:bodyPr/>
                    <a:lstStyle/>
                    <a:p>
                      <a:pPr algn="ctr"/>
                      <a:endParaRPr lang="en-US" dirty="0"/>
                    </a:p>
                  </a:txBody>
                  <a:tcPr/>
                </a:tc>
              </a:tr>
              <a:tr h="370840">
                <a:tc>
                  <a:txBody>
                    <a:bodyPr/>
                    <a:lstStyle/>
                    <a:p>
                      <a:pPr algn="l"/>
                      <a:r>
                        <a:rPr lang="en-US" dirty="0" smtClean="0"/>
                        <a:t>Publication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mtClean="0"/>
                        <a:t>Χ</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Χ</a:t>
                      </a:r>
                      <a:endParaRPr lang="en-US" dirty="0"/>
                    </a:p>
                  </a:txBody>
                  <a:tcPr/>
                </a:tc>
              </a:tr>
              <a:tr h="370840">
                <a:tc>
                  <a:txBody>
                    <a:bodyPr/>
                    <a:lstStyle/>
                    <a:p>
                      <a:pPr algn="l"/>
                      <a:r>
                        <a:rPr lang="en-US" dirty="0" smtClean="0"/>
                        <a:t>Defense</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l-GR" dirty="0" smtClean="0"/>
                        <a:t>Χ</a:t>
                      </a:r>
                      <a:endParaRPr lang="en-US" dirty="0"/>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609600" y="1215069"/>
          <a:ext cx="8001000" cy="4804731"/>
        </p:xfrm>
        <a:graphic>
          <a:graphicData uri="http://schemas.openxmlformats.org/drawingml/2006/table">
            <a:tbl>
              <a:tblPr firstRow="1" bandRow="1">
                <a:tableStyleId>{5C22544A-7EE6-4342-B048-85BDC9FD1C3A}</a:tableStyleId>
              </a:tblPr>
              <a:tblGrid>
                <a:gridCol w="1284564"/>
                <a:gridCol w="6716436"/>
              </a:tblGrid>
              <a:tr h="533400">
                <a:tc>
                  <a:txBody>
                    <a:bodyPr/>
                    <a:lstStyle/>
                    <a:p>
                      <a:pPr algn="ctr"/>
                      <a:r>
                        <a:rPr lang="en-US" sz="1600" dirty="0" smtClean="0"/>
                        <a:t>Question Number</a:t>
                      </a:r>
                      <a:endParaRPr lang="en-US" sz="1600" dirty="0"/>
                    </a:p>
                  </a:txBody>
                  <a:tcPr/>
                </a:tc>
                <a:tc>
                  <a:txBody>
                    <a:bodyPr/>
                    <a:lstStyle/>
                    <a:p>
                      <a:pPr algn="ctr"/>
                      <a:r>
                        <a:rPr lang="en-US" sz="1600" dirty="0" smtClean="0"/>
                        <a:t>Need </a:t>
                      </a:r>
                      <a:endParaRPr lang="en-US" sz="1600" dirty="0"/>
                    </a:p>
                  </a:txBody>
                  <a:tcPr/>
                </a:tc>
              </a:tr>
              <a:tr h="423017">
                <a:tc>
                  <a:txBody>
                    <a:bodyPr/>
                    <a:lstStyle/>
                    <a:p>
                      <a:pPr algn="ctr"/>
                      <a:r>
                        <a:rPr lang="en-US" sz="1600" dirty="0" smtClean="0"/>
                        <a:t>1</a:t>
                      </a:r>
                      <a:endParaRPr lang="en-US" sz="1600" dirty="0"/>
                    </a:p>
                  </a:txBody>
                  <a:tcPr/>
                </a:tc>
                <a:tc>
                  <a:txBody>
                    <a:bodyPr/>
                    <a:lstStyle/>
                    <a:p>
                      <a:r>
                        <a:rPr lang="en-US" sz="1800" kern="1200" dirty="0" smtClean="0">
                          <a:solidFill>
                            <a:schemeClr val="dk1"/>
                          </a:solidFill>
                          <a:latin typeface="+mn-lt"/>
                          <a:ea typeface="+mn-ea"/>
                          <a:cs typeface="+mn-cs"/>
                        </a:rPr>
                        <a:t>Knowing how many people are standing in front you, and where each person is standing.</a:t>
                      </a:r>
                      <a:endParaRPr lang="en-US" sz="1600" dirty="0"/>
                    </a:p>
                  </a:txBody>
                  <a:tcPr/>
                </a:tc>
              </a:tr>
              <a:tr h="423017">
                <a:tc>
                  <a:txBody>
                    <a:bodyPr/>
                    <a:lstStyle/>
                    <a:p>
                      <a:pPr algn="ctr"/>
                      <a:r>
                        <a:rPr lang="en-US" sz="1600" dirty="0" smtClean="0"/>
                        <a:t>2</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Knowing where a person is directing his/her attention. </a:t>
                      </a:r>
                      <a:endParaRPr lang="en-US" sz="1600" dirty="0"/>
                    </a:p>
                  </a:txBody>
                  <a:tcPr/>
                </a:tc>
              </a:tr>
              <a:tr h="423017">
                <a:tc>
                  <a:txBody>
                    <a:bodyPr/>
                    <a:lstStyle/>
                    <a:p>
                      <a:pPr algn="ctr"/>
                      <a:r>
                        <a:rPr lang="en-US" sz="1600" dirty="0" smtClean="0"/>
                        <a:t>3</a:t>
                      </a:r>
                      <a:endParaRPr lang="en-US" sz="1600" dirty="0"/>
                    </a:p>
                  </a:txBody>
                  <a:tcPr/>
                </a:tc>
                <a:tc>
                  <a:txBody>
                    <a:bodyPr/>
                    <a:lstStyle/>
                    <a:p>
                      <a:r>
                        <a:rPr lang="en-US" sz="1600" kern="1200" dirty="0" smtClean="0">
                          <a:solidFill>
                            <a:schemeClr val="dk1"/>
                          </a:solidFill>
                          <a:latin typeface="+mn-lt"/>
                          <a:ea typeface="+mn-ea"/>
                          <a:cs typeface="+mn-cs"/>
                        </a:rPr>
                        <a:t>Knowing the identities of the people standing in front of you.</a:t>
                      </a:r>
                    </a:p>
                  </a:txBody>
                  <a:tcPr/>
                </a:tc>
              </a:tr>
              <a:tr h="423017">
                <a:tc>
                  <a:txBody>
                    <a:bodyPr/>
                    <a:lstStyle/>
                    <a:p>
                      <a:pPr algn="ctr"/>
                      <a:r>
                        <a:rPr lang="en-US" sz="1600" dirty="0" smtClean="0"/>
                        <a:t>4</a:t>
                      </a:r>
                      <a:endParaRPr lang="en-US" sz="1600" dirty="0"/>
                    </a:p>
                  </a:txBody>
                  <a:tcPr/>
                </a:tc>
                <a:tc>
                  <a:txBody>
                    <a:bodyPr/>
                    <a:lstStyle/>
                    <a:p>
                      <a:r>
                        <a:rPr lang="en-US" sz="1600" kern="1200" dirty="0" smtClean="0">
                          <a:solidFill>
                            <a:schemeClr val="dk1"/>
                          </a:solidFill>
                          <a:latin typeface="+mn-lt"/>
                          <a:ea typeface="+mn-ea"/>
                          <a:cs typeface="+mn-cs"/>
                        </a:rPr>
                        <a:t>Knowing something about the appearance of the people standing in front of you.</a:t>
                      </a:r>
                      <a:endParaRPr lang="en-US" sz="1600" dirty="0"/>
                    </a:p>
                  </a:txBody>
                  <a:tcPr/>
                </a:tc>
              </a:tr>
              <a:tr h="423017">
                <a:tc>
                  <a:txBody>
                    <a:bodyPr/>
                    <a:lstStyle/>
                    <a:p>
                      <a:pPr algn="ctr"/>
                      <a:r>
                        <a:rPr lang="en-US" sz="1600" dirty="0" smtClean="0"/>
                        <a:t>5</a:t>
                      </a:r>
                      <a:endParaRPr lang="en-US" sz="1600" dirty="0"/>
                    </a:p>
                  </a:txBody>
                  <a:tcPr/>
                </a:tc>
                <a:tc>
                  <a:txBody>
                    <a:bodyPr/>
                    <a:lstStyle/>
                    <a:p>
                      <a:r>
                        <a:rPr lang="en-US" sz="1600" kern="1200" dirty="0" smtClean="0">
                          <a:solidFill>
                            <a:schemeClr val="dk1"/>
                          </a:solidFill>
                          <a:latin typeface="+mn-lt"/>
                          <a:ea typeface="+mn-ea"/>
                          <a:cs typeface="+mn-cs"/>
                        </a:rPr>
                        <a:t>Knowing whether the physical appearance of a person who you know has changed since the last time you encountered him/her.</a:t>
                      </a:r>
                      <a:endParaRPr lang="en-US" sz="1600" dirty="0"/>
                    </a:p>
                  </a:txBody>
                  <a:tcPr/>
                </a:tc>
              </a:tr>
              <a:tr h="423017">
                <a:tc>
                  <a:txBody>
                    <a:bodyPr/>
                    <a:lstStyle/>
                    <a:p>
                      <a:pPr algn="ctr"/>
                      <a:r>
                        <a:rPr lang="en-US" sz="1600" dirty="0" smtClean="0"/>
                        <a:t>6</a:t>
                      </a:r>
                      <a:endParaRPr lang="en-US" sz="1600" dirty="0"/>
                    </a:p>
                  </a:txBody>
                  <a:tcPr/>
                </a:tc>
                <a:tc>
                  <a:txBody>
                    <a:bodyPr/>
                    <a:lstStyle/>
                    <a:p>
                      <a:r>
                        <a:rPr lang="en-US" sz="1600" kern="1200" dirty="0" smtClean="0">
                          <a:solidFill>
                            <a:schemeClr val="dk1"/>
                          </a:solidFill>
                          <a:latin typeface="+mn-lt"/>
                          <a:ea typeface="+mn-ea"/>
                          <a:cs typeface="+mn-cs"/>
                        </a:rPr>
                        <a:t>Knowing the facial expressions of the person standing in front of you.</a:t>
                      </a:r>
                      <a:r>
                        <a:rPr lang="en-US" sz="1600" baseline="0" dirty="0" smtClean="0"/>
                        <a:t> </a:t>
                      </a:r>
                      <a:endParaRPr lang="en-US" sz="1600" dirty="0"/>
                    </a:p>
                  </a:txBody>
                  <a:tcPr/>
                </a:tc>
              </a:tr>
              <a:tr h="423017">
                <a:tc>
                  <a:txBody>
                    <a:bodyPr/>
                    <a:lstStyle/>
                    <a:p>
                      <a:pPr algn="ctr"/>
                      <a:r>
                        <a:rPr lang="en-US" sz="1600" dirty="0" smtClean="0"/>
                        <a:t>7</a:t>
                      </a:r>
                      <a:endParaRPr lang="en-US" sz="1600" dirty="0"/>
                    </a:p>
                  </a:txBody>
                  <a:tcPr/>
                </a:tc>
                <a:tc>
                  <a:txBody>
                    <a:bodyPr/>
                    <a:lstStyle/>
                    <a:p>
                      <a:r>
                        <a:rPr lang="en-US" sz="1600" kern="1200" dirty="0" smtClean="0">
                          <a:solidFill>
                            <a:schemeClr val="dk1"/>
                          </a:solidFill>
                          <a:latin typeface="+mn-lt"/>
                          <a:ea typeface="+mn-ea"/>
                          <a:cs typeface="+mn-cs"/>
                        </a:rPr>
                        <a:t>Knowing the hand gestures and body motions of the person standing in front of you.</a:t>
                      </a:r>
                      <a:endParaRPr lang="en-US" sz="1600" dirty="0"/>
                    </a:p>
                  </a:txBody>
                  <a:tcPr/>
                </a:tc>
              </a:tr>
              <a:tr h="423017">
                <a:tc>
                  <a:txBody>
                    <a:bodyPr/>
                    <a:lstStyle/>
                    <a:p>
                      <a:pPr algn="ctr"/>
                      <a:r>
                        <a:rPr lang="en-US" sz="1600" dirty="0" smtClean="0"/>
                        <a:t>8</a:t>
                      </a:r>
                      <a:endParaRPr lang="en-US" sz="1600" dirty="0"/>
                    </a:p>
                  </a:txBody>
                  <a:tcPr/>
                </a:tc>
                <a:tc>
                  <a:txBody>
                    <a:bodyPr/>
                    <a:lstStyle/>
                    <a:p>
                      <a:r>
                        <a:rPr lang="en-US" sz="1600" kern="1200" dirty="0" smtClean="0">
                          <a:solidFill>
                            <a:schemeClr val="dk1"/>
                          </a:solidFill>
                          <a:latin typeface="+mn-lt"/>
                          <a:ea typeface="+mn-ea"/>
                          <a:cs typeface="+mn-cs"/>
                        </a:rPr>
                        <a:t>Knowing whether your personal mannerisms do not </a:t>
                      </a:r>
                      <a:r>
                        <a:rPr lang="en-US" sz="1600" kern="1200" dirty="0" err="1" smtClean="0">
                          <a:solidFill>
                            <a:schemeClr val="dk1"/>
                          </a:solidFill>
                          <a:latin typeface="+mn-lt"/>
                          <a:ea typeface="+mn-ea"/>
                          <a:cs typeface="+mn-cs"/>
                        </a:rPr>
                        <a:t>ﬁt</a:t>
                      </a:r>
                      <a:r>
                        <a:rPr lang="en-US" sz="1600" kern="1200" dirty="0" smtClean="0">
                          <a:solidFill>
                            <a:schemeClr val="dk1"/>
                          </a:solidFill>
                          <a:latin typeface="+mn-lt"/>
                          <a:ea typeface="+mn-ea"/>
                          <a:cs typeface="+mn-cs"/>
                        </a:rPr>
                        <a:t> the behavioral norms and expectations of the sighted people with whom you will be interacting.</a:t>
                      </a:r>
                      <a:endParaRPr lang="en-US" sz="1600" dirty="0"/>
                    </a:p>
                  </a:txBody>
                  <a:tcPr/>
                </a:tc>
              </a:tr>
            </a:tbl>
          </a:graphicData>
        </a:graphic>
      </p:graphicFrame>
      <p:pic>
        <p:nvPicPr>
          <p:cNvPr id="6" name="Picture 5" descr="Mean.bmp"/>
          <p:cNvPicPr>
            <a:picLocks noChangeAspect="1"/>
          </p:cNvPicPr>
          <p:nvPr/>
        </p:nvPicPr>
        <p:blipFill>
          <a:blip r:embed="rId3" cstate="print"/>
          <a:srcRect l="7143" t="4286" r="8571" b="2381"/>
          <a:stretch>
            <a:fillRect/>
          </a:stretch>
        </p:blipFill>
        <p:spPr>
          <a:xfrm>
            <a:off x="381000" y="1219200"/>
            <a:ext cx="3886200" cy="3227522"/>
          </a:xfrm>
          <a:prstGeom prst="rect">
            <a:avLst/>
          </a:prstGeom>
          <a:ln>
            <a:noFill/>
          </a:ln>
          <a:effectLst>
            <a:outerShdw blurRad="292100" dist="139700" dir="2700000" algn="tl" rotWithShape="0">
              <a:srgbClr val="333333">
                <a:alpha val="65000"/>
              </a:srgbClr>
            </a:outerShdw>
          </a:effectLst>
        </p:spPr>
      </p:pic>
      <p:pic>
        <p:nvPicPr>
          <p:cNvPr id="8" name="Picture 7" descr="QuestionaireBiad.bmp"/>
          <p:cNvPicPr/>
          <p:nvPr/>
        </p:nvPicPr>
        <p:blipFill>
          <a:blip r:embed="rId4" cstate="print"/>
          <a:srcRect l="4066" r="6945"/>
          <a:stretch>
            <a:fillRect/>
          </a:stretch>
        </p:blipFill>
        <p:spPr>
          <a:xfrm>
            <a:off x="4495800" y="1219200"/>
            <a:ext cx="3962400" cy="3200400"/>
          </a:xfrm>
          <a:prstGeom prst="rect">
            <a:avLst/>
          </a:prstGeom>
          <a:ln>
            <a:noFill/>
          </a:ln>
          <a:effectLst>
            <a:outerShdw blurRad="292100" dist="139700" dir="2700000" algn="tl" rotWithShape="0">
              <a:srgbClr val="333333">
                <a:alpha val="65000"/>
              </a:srgbClr>
            </a:outerShdw>
          </a:effectLst>
        </p:spPr>
      </p:pic>
      <p:pic>
        <p:nvPicPr>
          <p:cNvPr id="9" name="Picture 8" descr="RankAvg.bmp"/>
          <p:cNvPicPr/>
          <p:nvPr/>
        </p:nvPicPr>
        <p:blipFill>
          <a:blip r:embed="rId5" cstate="print"/>
          <a:srcRect l="2972" r="7334" b="2795"/>
          <a:stretch>
            <a:fillRect/>
          </a:stretch>
        </p:blipFill>
        <p:spPr>
          <a:xfrm>
            <a:off x="1981200" y="1828800"/>
            <a:ext cx="4876800" cy="3962400"/>
          </a:xfrm>
          <a:prstGeom prst="rect">
            <a:avLst/>
          </a:prstGeom>
          <a:ln>
            <a:noFill/>
          </a:ln>
          <a:effectLst>
            <a:outerShdw blurRad="292100" dist="139700" dir="2700000" algn="tl" rotWithShape="0">
              <a:srgbClr val="333333">
                <a:alpha val="65000"/>
              </a:srgbClr>
            </a:outerShdw>
          </a:effectLst>
        </p:spPr>
      </p:pic>
      <p:graphicFrame>
        <p:nvGraphicFramePr>
          <p:cNvPr id="36" name="Table 35"/>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dirty="0" smtClean="0"/>
                        <a:t>Identify</a:t>
                      </a:r>
                      <a:r>
                        <a:rPr lang="en-US" sz="1600" baseline="0" dirty="0" smtClean="0"/>
                        <a:t> </a:t>
                      </a:r>
                      <a:r>
                        <a:rPr lang="en-US" sz="1600" dirty="0" smtClean="0"/>
                        <a:t> people</a:t>
                      </a:r>
                      <a:endParaRPr lang="en-US" sz="1600" dirty="0"/>
                    </a:p>
                  </a:txBody>
                  <a:tcPr/>
                </a:tc>
                <a:tc>
                  <a:txBody>
                    <a:bodyPr/>
                    <a:lstStyle/>
                    <a:p>
                      <a:pPr algn="ctr"/>
                      <a:r>
                        <a:rPr lang="en-US" sz="1600" dirty="0" smtClean="0"/>
                        <a:t>4.3</a:t>
                      </a:r>
                      <a:endParaRPr lang="en-US" sz="1600" dirty="0"/>
                    </a:p>
                  </a:txBody>
                  <a:tcPr/>
                </a:tc>
                <a:tc>
                  <a:txBody>
                    <a:bodyPr/>
                    <a:lstStyle/>
                    <a:p>
                      <a:pPr algn="ctr"/>
                      <a:r>
                        <a:rPr lang="en-US" sz="1600" dirty="0" smtClean="0"/>
                        <a:t>0.136</a:t>
                      </a:r>
                      <a:endParaRPr lang="en-US" sz="1600" dirty="0"/>
                    </a:p>
                  </a:txBody>
                  <a:tcPr/>
                </a:tc>
              </a:tr>
              <a:tr h="423017">
                <a:tc>
                  <a:txBody>
                    <a:bodyPr/>
                    <a:lstStyle/>
                    <a:p>
                      <a:r>
                        <a:rPr lang="en-US" sz="1600" dirty="0" smtClean="0"/>
                        <a:t>Understand</a:t>
                      </a:r>
                      <a:r>
                        <a:rPr lang="en-US" sz="1600" baseline="0" dirty="0" smtClean="0"/>
                        <a:t> </a:t>
                      </a:r>
                      <a:r>
                        <a:rPr lang="en-US" sz="1600" dirty="0" smtClean="0"/>
                        <a:t>Body gestures</a:t>
                      </a:r>
                      <a:endParaRPr lang="en-US" sz="1600" dirty="0"/>
                    </a:p>
                  </a:txBody>
                  <a:tcPr/>
                </a:tc>
                <a:tc>
                  <a:txBody>
                    <a:bodyPr/>
                    <a:lstStyle/>
                    <a:p>
                      <a:pPr algn="ctr"/>
                      <a:r>
                        <a:rPr lang="en-US" sz="1600" dirty="0" smtClean="0"/>
                        <a:t>4.2</a:t>
                      </a:r>
                      <a:endParaRPr lang="en-US" sz="1600" dirty="0"/>
                    </a:p>
                  </a:txBody>
                  <a:tcPr/>
                </a:tc>
                <a:tc>
                  <a:txBody>
                    <a:bodyPr/>
                    <a:lstStyle/>
                    <a:p>
                      <a:pPr algn="ctr"/>
                      <a:r>
                        <a:rPr lang="en-US" sz="1600" dirty="0" smtClean="0"/>
                        <a:t>0.137</a:t>
                      </a:r>
                      <a:endParaRPr lang="en-US" sz="1600" dirty="0"/>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graphicFrame>
        <p:nvGraphicFramePr>
          <p:cNvPr id="11" name="Table 10"/>
          <p:cNvGraphicFramePr>
            <a:graphicFrameLocks noGrp="1"/>
          </p:cNvGraphicFramePr>
          <p:nvPr/>
        </p:nvGraphicFramePr>
        <p:xfrm>
          <a:off x="1219200" y="1671841"/>
          <a:ext cx="6781800" cy="4119359"/>
        </p:xfrm>
        <a:graphic>
          <a:graphicData uri="http://schemas.openxmlformats.org/drawingml/2006/table">
            <a:tbl>
              <a:tblPr firstRow="1" bandRow="1">
                <a:tableStyleId>{5C22544A-7EE6-4342-B048-85BDC9FD1C3A}</a:tableStyleId>
              </a:tblPr>
              <a:tblGrid>
                <a:gridCol w="4069080"/>
                <a:gridCol w="1356360"/>
                <a:gridCol w="1356360"/>
              </a:tblGrid>
              <a:tr h="533400">
                <a:tc>
                  <a:txBody>
                    <a:bodyPr/>
                    <a:lstStyle/>
                    <a:p>
                      <a:pPr algn="ctr"/>
                      <a:r>
                        <a:rPr lang="en-US" sz="1600" dirty="0" smtClean="0"/>
                        <a:t>Need </a:t>
                      </a:r>
                      <a:endParaRPr lang="en-US" sz="1600" dirty="0"/>
                    </a:p>
                  </a:txBody>
                  <a:tcPr/>
                </a:tc>
                <a:tc>
                  <a:txBody>
                    <a:bodyPr/>
                    <a:lstStyle/>
                    <a:p>
                      <a:pPr algn="ctr"/>
                      <a:r>
                        <a:rPr lang="en-US" sz="1600" dirty="0" smtClean="0"/>
                        <a:t>Mean Score</a:t>
                      </a:r>
                      <a:endParaRPr lang="en-US" sz="1600" dirty="0"/>
                    </a:p>
                  </a:txBody>
                  <a:tcPr/>
                </a:tc>
                <a:tc>
                  <a:txBody>
                    <a:bodyPr/>
                    <a:lstStyle/>
                    <a:p>
                      <a:pPr algn="ctr"/>
                      <a:r>
                        <a:rPr lang="en-US" sz="1600" dirty="0" smtClean="0"/>
                        <a:t>Average Rank Score</a:t>
                      </a:r>
                      <a:endParaRPr lang="en-US" sz="1600" dirty="0"/>
                    </a:p>
                  </a:txBody>
                  <a:tcPr/>
                </a:tc>
              </a:tr>
              <a:tr h="423017">
                <a:tc>
                  <a:txBody>
                    <a:bodyPr/>
                    <a:lstStyle/>
                    <a:p>
                      <a:r>
                        <a:rPr lang="en-US" sz="1600" dirty="0" smtClean="0"/>
                        <a:t>Feedback</a:t>
                      </a:r>
                      <a:r>
                        <a:rPr lang="en-US" sz="1600" baseline="0" dirty="0" smtClean="0"/>
                        <a:t> on personal mannerism</a:t>
                      </a:r>
                      <a:endParaRPr lang="en-US" sz="1600" dirty="0"/>
                    </a:p>
                  </a:txBody>
                  <a:tcPr/>
                </a:tc>
                <a:tc>
                  <a:txBody>
                    <a:bodyPr/>
                    <a:lstStyle/>
                    <a:p>
                      <a:pPr algn="ctr"/>
                      <a:r>
                        <a:rPr lang="en-US" sz="1600" dirty="0" smtClean="0"/>
                        <a:t>4.5</a:t>
                      </a:r>
                      <a:endParaRPr lang="en-US" sz="1600" dirty="0"/>
                    </a:p>
                  </a:txBody>
                  <a:tcPr/>
                </a:tc>
                <a:tc>
                  <a:txBody>
                    <a:bodyPr/>
                    <a:lstStyle/>
                    <a:p>
                      <a:pPr algn="ctr"/>
                      <a:r>
                        <a:rPr lang="en-US" sz="1600" dirty="0" smtClean="0"/>
                        <a:t>0.159</a:t>
                      </a:r>
                      <a:endParaRPr lang="en-US" sz="1600" dirty="0"/>
                    </a:p>
                  </a:txBody>
                  <a:tcPr/>
                </a:tc>
              </a:tr>
              <a:tr h="423017">
                <a:tc>
                  <a:txBody>
                    <a:bodyPr/>
                    <a:lstStyle/>
                    <a:p>
                      <a:r>
                        <a:rPr lang="en-US" sz="1600" dirty="0" smtClean="0"/>
                        <a:t>Understand Facial expression of others</a:t>
                      </a:r>
                      <a:endParaRPr lang="en-US" sz="1600" dirty="0"/>
                    </a:p>
                  </a:txBody>
                  <a:tcPr/>
                </a:tc>
                <a:tc>
                  <a:txBody>
                    <a:bodyPr/>
                    <a:lstStyle/>
                    <a:p>
                      <a:pPr algn="ctr"/>
                      <a:r>
                        <a:rPr lang="en-US" sz="1600" dirty="0" smtClean="0"/>
                        <a:t>4.4</a:t>
                      </a:r>
                      <a:endParaRPr lang="en-US" sz="1600" dirty="0"/>
                    </a:p>
                  </a:txBody>
                  <a:tcPr/>
                </a:tc>
                <a:tc>
                  <a:txBody>
                    <a:bodyPr/>
                    <a:lstStyle/>
                    <a:p>
                      <a:pPr algn="ctr"/>
                      <a:r>
                        <a:rPr lang="en-US" sz="1600" dirty="0" smtClean="0"/>
                        <a:t>0.154</a:t>
                      </a:r>
                      <a:endParaRPr lang="en-US" sz="1600" dirty="0"/>
                    </a:p>
                  </a:txBody>
                  <a:tcPr/>
                </a:tc>
              </a:tr>
              <a:tr h="423017">
                <a:tc>
                  <a:txBody>
                    <a:bodyPr/>
                    <a:lstStyle/>
                    <a:p>
                      <a:r>
                        <a:rPr lang="en-US" sz="1600" u="sng" dirty="0" smtClean="0">
                          <a:solidFill>
                            <a:srgbClr val="FF0000"/>
                          </a:solidFill>
                        </a:rPr>
                        <a:t>Identify</a:t>
                      </a:r>
                      <a:r>
                        <a:rPr lang="en-US" sz="1600" u="sng" baseline="0" dirty="0" smtClean="0">
                          <a:solidFill>
                            <a:srgbClr val="FF0000"/>
                          </a:solidFill>
                        </a:rPr>
                        <a:t> </a:t>
                      </a:r>
                      <a:r>
                        <a:rPr lang="en-US" sz="1600" u="sng" dirty="0" smtClean="0">
                          <a:solidFill>
                            <a:srgbClr val="FF0000"/>
                          </a:solidFill>
                        </a:rPr>
                        <a:t> people</a:t>
                      </a:r>
                      <a:endParaRPr lang="en-US" sz="1600" u="sng" dirty="0">
                        <a:solidFill>
                          <a:srgbClr val="FF0000"/>
                        </a:solidFill>
                      </a:endParaRPr>
                    </a:p>
                  </a:txBody>
                  <a:tcPr/>
                </a:tc>
                <a:tc>
                  <a:txBody>
                    <a:bodyPr/>
                    <a:lstStyle/>
                    <a:p>
                      <a:pPr algn="ctr"/>
                      <a:r>
                        <a:rPr lang="en-US" sz="1600" u="sng" dirty="0" smtClean="0">
                          <a:solidFill>
                            <a:srgbClr val="FF0000"/>
                          </a:solidFill>
                        </a:rPr>
                        <a:t>4.3</a:t>
                      </a:r>
                      <a:endParaRPr lang="en-US" sz="1600" u="sng" dirty="0">
                        <a:solidFill>
                          <a:srgbClr val="FF0000"/>
                        </a:solidFill>
                      </a:endParaRPr>
                    </a:p>
                  </a:txBody>
                  <a:tcPr/>
                </a:tc>
                <a:tc>
                  <a:txBody>
                    <a:bodyPr/>
                    <a:lstStyle/>
                    <a:p>
                      <a:pPr algn="ctr"/>
                      <a:r>
                        <a:rPr lang="en-US" sz="1600" u="sng" dirty="0" smtClean="0">
                          <a:solidFill>
                            <a:srgbClr val="FF0000"/>
                          </a:solidFill>
                        </a:rPr>
                        <a:t>0.136</a:t>
                      </a:r>
                      <a:endParaRPr lang="en-US" sz="1600" u="sng" dirty="0">
                        <a:solidFill>
                          <a:srgbClr val="FF0000"/>
                        </a:solidFill>
                      </a:endParaRPr>
                    </a:p>
                  </a:txBody>
                  <a:tcPr/>
                </a:tc>
              </a:tr>
              <a:tr h="423017">
                <a:tc>
                  <a:txBody>
                    <a:bodyPr/>
                    <a:lstStyle/>
                    <a:p>
                      <a:r>
                        <a:rPr lang="en-US" sz="1600" u="sng" dirty="0" smtClean="0">
                          <a:solidFill>
                            <a:srgbClr val="FF0000"/>
                          </a:solidFill>
                        </a:rPr>
                        <a:t>Understand</a:t>
                      </a:r>
                      <a:r>
                        <a:rPr lang="en-US" sz="1600" u="sng" baseline="0" dirty="0" smtClean="0">
                          <a:solidFill>
                            <a:srgbClr val="FF0000"/>
                          </a:solidFill>
                        </a:rPr>
                        <a:t> </a:t>
                      </a:r>
                      <a:r>
                        <a:rPr lang="en-US" sz="1600" u="sng" dirty="0" smtClean="0">
                          <a:solidFill>
                            <a:srgbClr val="FF0000"/>
                          </a:solidFill>
                        </a:rPr>
                        <a:t>Body gestures</a:t>
                      </a:r>
                      <a:endParaRPr lang="en-US" sz="1600" u="sng" dirty="0">
                        <a:solidFill>
                          <a:srgbClr val="FF0000"/>
                        </a:solidFill>
                      </a:endParaRPr>
                    </a:p>
                  </a:txBody>
                  <a:tcPr/>
                </a:tc>
                <a:tc>
                  <a:txBody>
                    <a:bodyPr/>
                    <a:lstStyle/>
                    <a:p>
                      <a:pPr algn="ctr"/>
                      <a:r>
                        <a:rPr lang="en-US" sz="1600" u="sng" dirty="0" smtClean="0">
                          <a:solidFill>
                            <a:srgbClr val="FF0000"/>
                          </a:solidFill>
                        </a:rPr>
                        <a:t>4.2</a:t>
                      </a:r>
                      <a:endParaRPr lang="en-US" sz="1600" u="sng" dirty="0">
                        <a:solidFill>
                          <a:srgbClr val="FF0000"/>
                        </a:solidFill>
                      </a:endParaRPr>
                    </a:p>
                  </a:txBody>
                  <a:tcPr/>
                </a:tc>
                <a:tc>
                  <a:txBody>
                    <a:bodyPr/>
                    <a:lstStyle/>
                    <a:p>
                      <a:pPr algn="ctr"/>
                      <a:r>
                        <a:rPr lang="en-US" sz="1600" u="sng" dirty="0" smtClean="0">
                          <a:solidFill>
                            <a:srgbClr val="FF0000"/>
                          </a:solidFill>
                        </a:rPr>
                        <a:t>0.137</a:t>
                      </a:r>
                      <a:endParaRPr lang="en-US" sz="1600" u="sng" dirty="0">
                        <a:solidFill>
                          <a:srgbClr val="FF0000"/>
                        </a:solidFill>
                      </a:endParaRPr>
                    </a:p>
                  </a:txBody>
                  <a:tcPr/>
                </a:tc>
              </a:tr>
              <a:tr h="423017">
                <a:tc>
                  <a:txBody>
                    <a:bodyPr/>
                    <a:lstStyle/>
                    <a:p>
                      <a:r>
                        <a:rPr lang="en-US" sz="1600" dirty="0" smtClean="0"/>
                        <a:t>Number</a:t>
                      </a:r>
                      <a:r>
                        <a:rPr lang="en-US" sz="1600" baseline="0" dirty="0" smtClean="0"/>
                        <a:t> of people in a group &amp; their locations</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0.129</a:t>
                      </a:r>
                      <a:endParaRPr lang="en-US" sz="1600" dirty="0"/>
                    </a:p>
                  </a:txBody>
                  <a:tcPr/>
                </a:tc>
              </a:tr>
              <a:tr h="423017">
                <a:tc>
                  <a:txBody>
                    <a:bodyPr/>
                    <a:lstStyle/>
                    <a:p>
                      <a:r>
                        <a:rPr lang="en-US" sz="1600" dirty="0" smtClean="0"/>
                        <a:t>Understand other’s attention</a:t>
                      </a:r>
                      <a:r>
                        <a:rPr lang="en-US" sz="1600" baseline="0" dirty="0" smtClean="0"/>
                        <a:t> </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0.121</a:t>
                      </a:r>
                      <a:endParaRPr lang="en-US" sz="1600" dirty="0"/>
                    </a:p>
                  </a:txBody>
                  <a:tcPr/>
                </a:tc>
              </a:tr>
              <a:tr h="423017">
                <a:tc>
                  <a:txBody>
                    <a:bodyPr/>
                    <a:lstStyle/>
                    <a:p>
                      <a:r>
                        <a:rPr lang="en-US" sz="1600" dirty="0" smtClean="0"/>
                        <a:t>Other’s physical appearance change from before</a:t>
                      </a:r>
                      <a:endParaRPr lang="en-US" sz="1600" dirty="0"/>
                    </a:p>
                  </a:txBody>
                  <a:tcPr/>
                </a:tc>
                <a:tc>
                  <a:txBody>
                    <a:bodyPr/>
                    <a:lstStyle/>
                    <a:p>
                      <a:pPr algn="ctr"/>
                      <a:r>
                        <a:rPr lang="en-US" sz="1600" dirty="0" smtClean="0"/>
                        <a:t>3.5</a:t>
                      </a:r>
                      <a:endParaRPr lang="en-US" sz="1600" dirty="0"/>
                    </a:p>
                  </a:txBody>
                  <a:tcPr/>
                </a:tc>
                <a:tc>
                  <a:txBody>
                    <a:bodyPr/>
                    <a:lstStyle/>
                    <a:p>
                      <a:pPr algn="ctr"/>
                      <a:r>
                        <a:rPr lang="en-US" sz="1600" dirty="0" smtClean="0"/>
                        <a:t>0.08</a:t>
                      </a:r>
                      <a:endParaRPr lang="en-US" sz="1600" dirty="0"/>
                    </a:p>
                  </a:txBody>
                  <a:tcPr/>
                </a:tc>
              </a:tr>
              <a:tr h="423017">
                <a:tc>
                  <a:txBody>
                    <a:bodyPr/>
                    <a:lstStyle/>
                    <a:p>
                      <a:r>
                        <a:rPr lang="en-US" sz="1600" dirty="0" smtClean="0"/>
                        <a:t>Other’s physical appearance</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0.07</a:t>
                      </a:r>
                      <a:endParaRPr lang="en-US" sz="1600" dirty="0"/>
                    </a:p>
                  </a:txBody>
                  <a:tcPr/>
                </a:tc>
              </a:tr>
            </a:tbl>
          </a:graphicData>
        </a:graphic>
      </p:graphicFrame>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childTnLst>
                          </p:cTn>
                        </p:par>
                        <p:par>
                          <p:cTn id="45" fill="hold">
                            <p:stCondLst>
                              <p:cond delay="0"/>
                            </p:stCondLst>
                            <p:childTnLst>
                              <p:par>
                                <p:cTn id="46" presetID="9"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rctx="PPT">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rctx="PPT">
                                        <p:cTn id="58" dur="indefinite"/>
                                        <p:tgtEl>
                                          <p:spTgt spid="6"/>
                                        </p:tgtEl>
                                        <p:attrNameLst>
                                          <p:attrName>style.opacity</p:attrName>
                                        </p:attrNameLst>
                                      </p:cBhvr>
                                      <p:to>
                                        <p:strVal val="0.5"/>
                                      </p:to>
                                    </p:set>
                                    <p:animEffect filter="image" prLst="opacity: 0.5">
                                      <p:cBhvr rctx="IE">
                                        <p:cTn id="59" dur="indefinite"/>
                                        <p:tgtEl>
                                          <p:spTgt spid="6"/>
                                        </p:tgtEl>
                                      </p:cBhvr>
                                    </p:animEffect>
                                  </p:childTnLst>
                                </p:cTn>
                              </p:par>
                            </p:childTnLst>
                          </p:cTn>
                        </p:par>
                        <p:par>
                          <p:cTn id="60" fill="hold">
                            <p:stCondLst>
                              <p:cond delay="0"/>
                            </p:stCondLst>
                            <p:childTnLst>
                              <p:par>
                                <p:cTn id="61" presetID="9"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 y="-1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 y="-13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 y="-3"/>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 y="12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 y="111"/>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9693</TotalTime>
  <Words>2556</Words>
  <Application>Microsoft Office PowerPoint</Application>
  <PresentationFormat>On-screen Show (4:3)</PresentationFormat>
  <Paragraphs>706</Paragraphs>
  <Slides>46</Slides>
  <Notes>6</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CUbiC Template (Fall 2009)</vt:lpstr>
      <vt:lpstr>Equation</vt:lpstr>
      <vt:lpstr>Social Interaction Assistant  An Assistive and Rehabilitative Technology to Enrich the Social Interactions for Individuals who are Blind and Visually Impaired</vt:lpstr>
      <vt:lpstr>Importance of Social Skills</vt:lpstr>
      <vt:lpstr>Non Verbal Cues</vt:lpstr>
      <vt:lpstr>Visual Non-Verbal Cues in Communication</vt:lpstr>
      <vt:lpstr>Case Studies of People who are Blind</vt:lpstr>
      <vt:lpstr>Self-Report Importance of Non-Verbal Cues</vt:lpstr>
      <vt:lpstr>Contributions from this Dissertation</vt:lpstr>
      <vt:lpstr>Design Considerations for Social Interaction Aid</vt:lpstr>
      <vt:lpstr>Slide 9</vt:lpstr>
      <vt:lpstr>Stereotypic Body Mannerism</vt:lpstr>
      <vt:lpstr>Stereotypy</vt:lpstr>
      <vt:lpstr>Proposed solution</vt:lpstr>
      <vt:lpstr>Features and trianing</vt:lpstr>
      <vt:lpstr>Features and trianing</vt:lpstr>
      <vt:lpstr>Features and trianing</vt:lpstr>
      <vt:lpstr>Features and trianing</vt:lpstr>
      <vt:lpstr>Classifiers &amp; Results</vt:lpstr>
      <vt:lpstr>Identity of the Person</vt:lpstr>
      <vt:lpstr>Person 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Vibro-tactile Glove</vt:lpstr>
      <vt:lpstr>Mapping of Basic Expressions</vt:lpstr>
      <vt:lpstr>Initial Results</vt:lpstr>
      <vt:lpstr>Future Work</vt:lpstr>
      <vt:lpstr>Conveying Body Mannerisms</vt:lpstr>
      <vt:lpstr>Computational Model</vt:lpstr>
      <vt:lpstr>Slide 41</vt:lpstr>
      <vt:lpstr>Impact - Publications</vt:lpstr>
      <vt:lpstr>Impact – Publications Contd.</vt:lpstr>
      <vt:lpstr>Impact - Outreach</vt:lpstr>
      <vt:lpstr>Impact – Funding Activities</vt:lpstr>
      <vt:lpstr>Time Line</vt:lpstr>
    </vt:vector>
  </TitlesOfParts>
  <Company>ASU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562</cp:revision>
  <dcterms:created xsi:type="dcterms:W3CDTF">2009-10-07T04:34:59Z</dcterms:created>
  <dcterms:modified xsi:type="dcterms:W3CDTF">2009-12-09T15:55:43Z</dcterms:modified>
</cp:coreProperties>
</file>